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9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5000"/>
          </a:blip>
          <a:stretch>
            <a:fillRect/>
          </a:stretch>
        </p:blipFill>
        <p:spPr>
          <a:xfrm>
            <a:off x="6858000" y="-365760"/>
            <a:ext cx="2651760" cy="265176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7498080" y="2926080"/>
            <a:ext cx="1737360" cy="173736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502920" y="502920"/>
            <a:ext cx="2103120" cy="274320"/>
          </a:xfrm>
          <a:prstGeom prst="roundRect">
            <a:avLst>
              <a:gd name="adj" fmla="val 23333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5" name="Text 1"/>
          <p:cNvSpPr/>
          <p:nvPr/>
        </p:nvSpPr>
        <p:spPr>
          <a:xfrm>
            <a:off x="502920" y="5029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50" kern="0" dirty="0">
                <a:solidFill>
                  <a:srgbClr val="0F1923"/>
                </a:solidFill>
              </a:rPr>
              <a:t>ATIVIDADE PRÁTICA</a:t>
            </a:r>
            <a:endParaRPr lang="en-US" sz="750" dirty="0"/>
          </a:p>
        </p:txBody>
      </p:sp>
      <p:sp>
        <p:nvSpPr>
          <p:cNvPr id="6" name="Text 2"/>
          <p:cNvSpPr/>
          <p:nvPr/>
        </p:nvSpPr>
        <p:spPr>
          <a:xfrm>
            <a:off x="502920" y="960120"/>
            <a:ext cx="6583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Gráficos no Excel:</a:t>
            </a:r>
            <a:endParaRPr lang="en-US" sz="4400" dirty="0"/>
          </a:p>
        </p:txBody>
      </p:sp>
      <p:sp>
        <p:nvSpPr>
          <p:cNvPr id="7" name="Text 3"/>
          <p:cNvSpPr/>
          <p:nvPr/>
        </p:nvSpPr>
        <p:spPr>
          <a:xfrm>
            <a:off x="502920" y="1627632"/>
            <a:ext cx="6583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0C9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Combinação &amp; Pareto</a:t>
            </a:r>
            <a:endParaRPr lang="en-US" sz="4400" dirty="0"/>
          </a:p>
        </p:txBody>
      </p:sp>
      <p:sp>
        <p:nvSpPr>
          <p:cNvPr id="8" name="Text 4"/>
          <p:cNvSpPr/>
          <p:nvPr/>
        </p:nvSpPr>
        <p:spPr>
          <a:xfrm>
            <a:off x="502920" y="2423160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7B97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Aprenda a criar os dois gráficos mais usados em análise de dados com exercícios reais e passo a passo.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502920" y="3154680"/>
            <a:ext cx="3886200" cy="1600200"/>
          </a:xfrm>
          <a:prstGeom prst="roundRect">
            <a:avLst>
              <a:gd name="adj" fmla="val 6857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20000"/>
              </a:srgbClr>
            </a:outerShdw>
          </a:effectLst>
        </p:spPr>
      </p:sp>
      <p:sp>
        <p:nvSpPr>
          <p:cNvPr id="10" name="Shape 6"/>
          <p:cNvSpPr/>
          <p:nvPr/>
        </p:nvSpPr>
        <p:spPr>
          <a:xfrm>
            <a:off x="667512" y="3246120"/>
            <a:ext cx="566928" cy="566928"/>
          </a:xfrm>
          <a:prstGeom prst="ellipse">
            <a:avLst/>
          </a:prstGeom>
          <a:solidFill>
            <a:srgbClr val="4FC3F7">
              <a:alpha val="80000"/>
            </a:srgbClr>
          </a:solidFill>
          <a:ln w="19050">
            <a:solidFill>
              <a:srgbClr val="4FC3F7"/>
            </a:solidFill>
            <a:prstDash val="solid"/>
          </a:ln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" y="3328416"/>
            <a:ext cx="402336" cy="40233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44168" y="3273552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Gráfico de Combinação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1344168" y="363016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FC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Barras + Linha no mesmo gráfico</a:t>
            </a:r>
            <a:endParaRPr lang="en-US" sz="1000" dirty="0"/>
          </a:p>
        </p:txBody>
      </p:sp>
      <p:sp>
        <p:nvSpPr>
          <p:cNvPr id="14" name="Shape 9"/>
          <p:cNvSpPr/>
          <p:nvPr/>
        </p:nvSpPr>
        <p:spPr>
          <a:xfrm>
            <a:off x="667512" y="3931920"/>
            <a:ext cx="3566160" cy="0"/>
          </a:xfrm>
          <a:prstGeom prst="line">
            <a:avLst/>
          </a:prstGeom>
          <a:noFill/>
          <a:ln w="6350">
            <a:solidFill>
              <a:srgbClr val="2A3F54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667512" y="4005072"/>
            <a:ext cx="3566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97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Dados prontos  •  Passo a passo  •  Exercício</a:t>
            </a:r>
            <a:endParaRPr lang="en-US" sz="900" dirty="0"/>
          </a:p>
        </p:txBody>
      </p:sp>
      <p:sp>
        <p:nvSpPr>
          <p:cNvPr id="16" name="Shape 11"/>
          <p:cNvSpPr/>
          <p:nvPr/>
        </p:nvSpPr>
        <p:spPr>
          <a:xfrm>
            <a:off x="4617720" y="3154680"/>
            <a:ext cx="3886200" cy="1600200"/>
          </a:xfrm>
          <a:prstGeom prst="roundRect">
            <a:avLst>
              <a:gd name="adj" fmla="val 6857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20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4782312" y="3246120"/>
            <a:ext cx="566928" cy="566928"/>
          </a:xfrm>
          <a:prstGeom prst="ellipse">
            <a:avLst/>
          </a:prstGeom>
          <a:solidFill>
            <a:srgbClr val="FFB74D">
              <a:alpha val="80000"/>
            </a:srgbClr>
          </a:solidFill>
          <a:ln w="19050">
            <a:solidFill>
              <a:srgbClr val="FFB74D"/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608" y="3328416"/>
            <a:ext cx="402336" cy="40233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458968" y="3273552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Gráfico de Pareto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5458968" y="363016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B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Barras + % Acumulada (80/20)</a:t>
            </a:r>
            <a:endParaRPr lang="en-US" sz="1000" dirty="0"/>
          </a:p>
        </p:txBody>
      </p:sp>
      <p:sp>
        <p:nvSpPr>
          <p:cNvPr id="21" name="Shape 15"/>
          <p:cNvSpPr/>
          <p:nvPr/>
        </p:nvSpPr>
        <p:spPr>
          <a:xfrm>
            <a:off x="4782312" y="3931920"/>
            <a:ext cx="3566160" cy="0"/>
          </a:xfrm>
          <a:prstGeom prst="line">
            <a:avLst/>
          </a:prstGeom>
          <a:noFill/>
          <a:ln w="6350">
            <a:solidFill>
              <a:srgbClr val="2A3F54"/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4782312" y="4005072"/>
            <a:ext cx="3566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97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Dados prontos  •  Passo a passo  •  Exercício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9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70000"/>
          </a:blip>
          <a:stretch>
            <a:fillRect/>
          </a:stretch>
        </p:blipFill>
        <p:spPr>
          <a:xfrm>
            <a:off x="7863840" y="-182880"/>
            <a:ext cx="1554480" cy="1554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7200" y="347472"/>
            <a:ext cx="2286000" cy="274320"/>
          </a:xfrm>
          <a:prstGeom prst="roundRect">
            <a:avLst>
              <a:gd name="adj" fmla="val 23333"/>
            </a:avLst>
          </a:prstGeom>
          <a:solidFill>
            <a:srgbClr val="4FC3F7"/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57200" y="34747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50" kern="0" dirty="0">
                <a:solidFill>
                  <a:srgbClr val="0F1923"/>
                </a:solidFill>
              </a:rPr>
              <a:t>GRÁFICO DE COMBINAÇÃO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457200" y="71323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é e quando usar?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457200" y="1389888"/>
            <a:ext cx="4114800" cy="3337560"/>
          </a:xfrm>
          <a:prstGeom prst="roundRect">
            <a:avLst>
              <a:gd name="adj" fmla="val 3288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21792" y="1481328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C3F7"/>
                </a:solidFill>
              </a:rPr>
              <a:t>📌  Conceito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621792" y="1810512"/>
            <a:ext cx="3749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 dois tipos de gráfico em um só eixo — geralmente Barras (Colunas) e Linha — permitindo comparar grandezas de escalas diferentes sem poluir a visualização.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eixo secundário (direita) pode ser adicionado para séries com unidades diferentes.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21792" y="2999232"/>
            <a:ext cx="3749040" cy="0"/>
          </a:xfrm>
          <a:prstGeom prst="line">
            <a:avLst/>
          </a:prstGeom>
          <a:noFill/>
          <a:ln w="6350">
            <a:solidFill>
              <a:srgbClr val="2A3F5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21792" y="3090672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E676"/>
                </a:solidFill>
              </a:rPr>
              <a:t>✅  Quando usar?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621792" y="3410712"/>
            <a:ext cx="146304" cy="146304"/>
          </a:xfrm>
          <a:prstGeom prst="ellipse">
            <a:avLst/>
          </a:prstGeom>
          <a:solidFill>
            <a:srgbClr val="00E676"/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41248" y="3374136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Comparar Receita (R$) com Lucro (%)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621792" y="3739896"/>
            <a:ext cx="146304" cy="146304"/>
          </a:xfrm>
          <a:prstGeom prst="ellipse">
            <a:avLst/>
          </a:prstGeom>
          <a:solidFill>
            <a:srgbClr val="00E676"/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41248" y="3703320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Mostrar Volume de vendas + Ticket médio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621792" y="4069080"/>
            <a:ext cx="146304" cy="146304"/>
          </a:xfrm>
          <a:prstGeom prst="ellipse">
            <a:avLst/>
          </a:prstGeom>
          <a:solidFill>
            <a:srgbClr val="00E676"/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41248" y="4032504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Exibir Meta vs. Realizado + % Atingida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621792" y="4398264"/>
            <a:ext cx="146304" cy="146304"/>
          </a:xfrm>
          <a:prstGeom prst="ellipse">
            <a:avLst/>
          </a:prstGeom>
          <a:solidFill>
            <a:srgbClr val="00E676"/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1248" y="4361688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 quantidades absolutas e proporcionais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4754880" y="1389888"/>
            <a:ext cx="4069080" cy="3337560"/>
          </a:xfrm>
          <a:prstGeom prst="roundRect">
            <a:avLst>
              <a:gd name="adj" fmla="val 3288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4919472" y="1481328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B74D"/>
                </a:solidFill>
              </a:rPr>
              <a:t>🔧  Anatomia do Gráfico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919472" y="1901952"/>
            <a:ext cx="3749040" cy="438912"/>
          </a:xfrm>
          <a:prstGeom prst="roundRect">
            <a:avLst>
              <a:gd name="adj" fmla="val 14583"/>
            </a:avLst>
          </a:prstGeom>
          <a:solidFill>
            <a:srgbClr val="0A1520"/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47488" y="1938528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4FC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Série Principal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5047488" y="2139696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Colunas/Barras — eixo Y esquerdo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4919472" y="2423160"/>
            <a:ext cx="3749040" cy="438912"/>
          </a:xfrm>
          <a:prstGeom prst="roundRect">
            <a:avLst>
              <a:gd name="adj" fmla="val 14583"/>
            </a:avLst>
          </a:prstGeom>
          <a:solidFill>
            <a:srgbClr val="0A1520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047488" y="2459736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B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Série Secundária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5047488" y="2660904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Linha — eixo Y direito (opcional)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4919472" y="2944368"/>
            <a:ext cx="3749040" cy="438912"/>
          </a:xfrm>
          <a:prstGeom prst="roundRect">
            <a:avLst>
              <a:gd name="adj" fmla="val 14583"/>
            </a:avLst>
          </a:prstGeom>
          <a:solidFill>
            <a:srgbClr val="0A1520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5047488" y="298094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C9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Eixo Primário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5047488" y="3182112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Valores absolutos (esq.)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4919472" y="3465576"/>
            <a:ext cx="3749040" cy="438912"/>
          </a:xfrm>
          <a:prstGeom prst="roundRect">
            <a:avLst>
              <a:gd name="adj" fmla="val 14583"/>
            </a:avLst>
          </a:prstGeom>
          <a:solidFill>
            <a:srgbClr val="0A1520"/>
          </a:solidFill>
          <a:ln w="12700">
            <a:solidFill>
              <a:srgbClr val="CE93D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047488" y="350215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E93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Eixo Secundário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5047488" y="370332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ou outra unidade (dir.)</a:t>
            </a:r>
            <a:endParaRPr lang="en-US" sz="900" dirty="0"/>
          </a:p>
        </p:txBody>
      </p:sp>
      <p:sp>
        <p:nvSpPr>
          <p:cNvPr id="33" name="Shape 30"/>
          <p:cNvSpPr/>
          <p:nvPr/>
        </p:nvSpPr>
        <p:spPr>
          <a:xfrm>
            <a:off x="4919472" y="3986784"/>
            <a:ext cx="3749040" cy="438912"/>
          </a:xfrm>
          <a:prstGeom prst="roundRect">
            <a:avLst>
              <a:gd name="adj" fmla="val 14583"/>
            </a:avLst>
          </a:prstGeom>
          <a:solidFill>
            <a:srgbClr val="0A1520"/>
          </a:solidFill>
          <a:ln w="12700">
            <a:solidFill>
              <a:srgbClr val="7B97B0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5047488" y="4023360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B97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Legenda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5047488" y="4224528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 cada série no gráfico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9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01752"/>
            <a:ext cx="2286000" cy="274320"/>
          </a:xfrm>
          <a:prstGeom prst="roundRect">
            <a:avLst>
              <a:gd name="adj" fmla="val 23333"/>
            </a:avLst>
          </a:prstGeom>
          <a:solidFill>
            <a:srgbClr val="4FC3F7"/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017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50" kern="0" dirty="0">
                <a:solidFill>
                  <a:srgbClr val="0F1923"/>
                </a:solidFill>
              </a:rPr>
              <a:t>GRÁFICO DE COMBINAÇÃO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57200" y="66751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Dados &amp; Passo a Passo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57200" y="1261872"/>
            <a:ext cx="3931920" cy="3493008"/>
          </a:xfrm>
          <a:prstGeom prst="roundRect">
            <a:avLst>
              <a:gd name="adj" fmla="val 3141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21792" y="133502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4FC3F7"/>
                </a:solidFill>
              </a:rPr>
              <a:t>📊  Tabela de Dados — copie no Excel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621792" y="1664208"/>
            <a:ext cx="640080" cy="274320"/>
          </a:xfrm>
          <a:prstGeom prst="roundRect">
            <a:avLst>
              <a:gd name="adj" fmla="val 13333"/>
            </a:avLst>
          </a:prstGeom>
          <a:solidFill>
            <a:srgbClr val="4FC3F7">
              <a:alpha val="3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1792" y="1664208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C3F7"/>
                </a:solidFill>
              </a:rPr>
              <a:t>Mês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1289304" y="1664208"/>
            <a:ext cx="1737360" cy="274320"/>
          </a:xfrm>
          <a:prstGeom prst="roundRect">
            <a:avLst>
              <a:gd name="adj" fmla="val 13333"/>
            </a:avLst>
          </a:prstGeom>
          <a:solidFill>
            <a:srgbClr val="4FC3F7">
              <a:alpha val="3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89304" y="1664208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C3F7"/>
                </a:solidFill>
              </a:rPr>
              <a:t>Faturamento (R$)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3054096" y="1664208"/>
            <a:ext cx="1371600" cy="274320"/>
          </a:xfrm>
          <a:prstGeom prst="roundRect">
            <a:avLst>
              <a:gd name="adj" fmla="val 13333"/>
            </a:avLst>
          </a:prstGeom>
          <a:solidFill>
            <a:srgbClr val="4FC3F7">
              <a:alpha val="3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054096" y="166420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C3F7"/>
                </a:solidFill>
              </a:rPr>
              <a:t>Lucro Líquido (%)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621792" y="2002536"/>
            <a:ext cx="64008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" y="2002536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0F7FA"/>
                </a:solidFill>
              </a:rPr>
              <a:t>Jan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1289304" y="2002536"/>
            <a:ext cx="173736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289304" y="2002536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R$ 45.000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054096" y="2002536"/>
            <a:ext cx="137160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054096" y="200253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8%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621792" y="2276856"/>
            <a:ext cx="64008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1792" y="2276856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0F7FA"/>
                </a:solidFill>
              </a:rPr>
              <a:t>Fev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1289304" y="2276856"/>
            <a:ext cx="173736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289304" y="2276856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R$ 52.000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3054096" y="2276856"/>
            <a:ext cx="137160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054096" y="227685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11%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621792" y="2551176"/>
            <a:ext cx="64008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1792" y="2551176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0F7FA"/>
                </a:solidFill>
              </a:rPr>
              <a:t>Mar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1289304" y="2551176"/>
            <a:ext cx="173736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289304" y="2551176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R$ 48.000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3054096" y="2551176"/>
            <a:ext cx="137160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054096" y="25511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9%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621792" y="2825496"/>
            <a:ext cx="64008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21792" y="2825496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0F7FA"/>
                </a:solidFill>
              </a:rPr>
              <a:t>Abr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1289304" y="2825496"/>
            <a:ext cx="173736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289304" y="2825496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R$ 61.000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3054096" y="2825496"/>
            <a:ext cx="137160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054096" y="282549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14%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621792" y="3099816"/>
            <a:ext cx="64008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21792" y="3099816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0F7FA"/>
                </a:solidFill>
              </a:rPr>
              <a:t>Mai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1289304" y="3099816"/>
            <a:ext cx="173736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289304" y="3099816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R$ 57.000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3054096" y="3099816"/>
            <a:ext cx="137160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054096" y="309981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12%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621792" y="3374136"/>
            <a:ext cx="64008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21792" y="3374136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0F7FA"/>
                </a:solidFill>
              </a:rPr>
              <a:t>Jun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1289304" y="3374136"/>
            <a:ext cx="173736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289304" y="3374136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R$ 73.000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3054096" y="3374136"/>
            <a:ext cx="137160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054096" y="337413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17%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621792" y="3648456"/>
            <a:ext cx="64008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21792" y="3648456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0F7FA"/>
                </a:solidFill>
              </a:rPr>
              <a:t>Jul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1289304" y="3648456"/>
            <a:ext cx="173736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289304" y="3648456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R$ 68.000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3054096" y="3648456"/>
            <a:ext cx="137160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054096" y="364845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15%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621792" y="3922776"/>
            <a:ext cx="64008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21792" y="3922776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0F7FA"/>
                </a:solidFill>
              </a:rPr>
              <a:t>Ago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1289304" y="3922776"/>
            <a:ext cx="173736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1289304" y="3922776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R$ 79.000</a:t>
            </a:r>
            <a:endParaRPr lang="en-US" sz="850" dirty="0"/>
          </a:p>
        </p:txBody>
      </p:sp>
      <p:sp>
        <p:nvSpPr>
          <p:cNvPr id="59" name="Shape 57"/>
          <p:cNvSpPr/>
          <p:nvPr/>
        </p:nvSpPr>
        <p:spPr>
          <a:xfrm>
            <a:off x="3054096" y="3922776"/>
            <a:ext cx="137160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3054096" y="39227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19%</a:t>
            </a:r>
            <a:endParaRPr lang="en-US" sz="850" dirty="0"/>
          </a:p>
        </p:txBody>
      </p:sp>
      <p:sp>
        <p:nvSpPr>
          <p:cNvPr id="61" name="Shape 59"/>
          <p:cNvSpPr/>
          <p:nvPr/>
        </p:nvSpPr>
        <p:spPr>
          <a:xfrm>
            <a:off x="4572000" y="1261872"/>
            <a:ext cx="4251960" cy="3493008"/>
          </a:xfrm>
          <a:prstGeom prst="roundRect">
            <a:avLst>
              <a:gd name="adj" fmla="val 3141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62" name="Text 60"/>
          <p:cNvSpPr/>
          <p:nvPr/>
        </p:nvSpPr>
        <p:spPr>
          <a:xfrm>
            <a:off x="4736592" y="1335024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4FC3F7"/>
                </a:solidFill>
              </a:rPr>
              <a:t>🖱️  Como criar — Passo a Passo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4736592" y="1700784"/>
            <a:ext cx="274320" cy="274320"/>
          </a:xfrm>
          <a:prstGeom prst="ellipse">
            <a:avLst/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736592" y="170078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1</a:t>
            </a:r>
            <a:endParaRPr lang="en-US" sz="900" dirty="0"/>
          </a:p>
        </p:txBody>
      </p:sp>
      <p:sp>
        <p:nvSpPr>
          <p:cNvPr id="65" name="Text 63"/>
          <p:cNvSpPr/>
          <p:nvPr/>
        </p:nvSpPr>
        <p:spPr>
          <a:xfrm>
            <a:off x="5084064" y="1700784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Selecione os dados da tabela (A1:C9)</a:t>
            </a:r>
            <a:endParaRPr lang="en-US" sz="950" dirty="0"/>
          </a:p>
        </p:txBody>
      </p:sp>
      <p:sp>
        <p:nvSpPr>
          <p:cNvPr id="66" name="Shape 64"/>
          <p:cNvSpPr/>
          <p:nvPr/>
        </p:nvSpPr>
        <p:spPr>
          <a:xfrm>
            <a:off x="4736592" y="2176272"/>
            <a:ext cx="274320" cy="274320"/>
          </a:xfrm>
          <a:prstGeom prst="ellipse">
            <a:avLst/>
          </a:prstGeom>
          <a:solidFill>
            <a:srgbClr val="4FC3F7"/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736592" y="217627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2</a:t>
            </a:r>
            <a:endParaRPr lang="en-US" sz="900" dirty="0"/>
          </a:p>
        </p:txBody>
      </p:sp>
      <p:sp>
        <p:nvSpPr>
          <p:cNvPr id="68" name="Text 66"/>
          <p:cNvSpPr/>
          <p:nvPr/>
        </p:nvSpPr>
        <p:spPr>
          <a:xfrm>
            <a:off x="5084064" y="2176272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Vá em Inserir → Gráficos Recomendados</a:t>
            </a:r>
            <a:endParaRPr lang="en-US" sz="950" dirty="0"/>
          </a:p>
        </p:txBody>
      </p:sp>
      <p:sp>
        <p:nvSpPr>
          <p:cNvPr id="69" name="Shape 67"/>
          <p:cNvSpPr/>
          <p:nvPr/>
        </p:nvSpPr>
        <p:spPr>
          <a:xfrm>
            <a:off x="4736592" y="2651760"/>
            <a:ext cx="274320" cy="274320"/>
          </a:xfrm>
          <a:prstGeom prst="ellipse">
            <a:avLst/>
          </a:prstGeom>
          <a:solidFill>
            <a:srgbClr val="4FC3F7"/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4736592" y="26517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3</a:t>
            </a:r>
            <a:endParaRPr lang="en-US" sz="900" dirty="0"/>
          </a:p>
        </p:txBody>
      </p:sp>
      <p:sp>
        <p:nvSpPr>
          <p:cNvPr id="71" name="Text 69"/>
          <p:cNvSpPr/>
          <p:nvPr/>
        </p:nvSpPr>
        <p:spPr>
          <a:xfrm>
            <a:off x="5084064" y="2651760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Clique em Todos os Gráficos → Combinação</a:t>
            </a:r>
            <a:endParaRPr lang="en-US" sz="950" dirty="0"/>
          </a:p>
        </p:txBody>
      </p:sp>
      <p:sp>
        <p:nvSpPr>
          <p:cNvPr id="72" name="Shape 70"/>
          <p:cNvSpPr/>
          <p:nvPr/>
        </p:nvSpPr>
        <p:spPr>
          <a:xfrm>
            <a:off x="4736592" y="3127248"/>
            <a:ext cx="274320" cy="274320"/>
          </a:xfrm>
          <a:prstGeom prst="ellipse">
            <a:avLst/>
          </a:prstGeom>
          <a:solidFill>
            <a:srgbClr val="FFB74D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4736592" y="31272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4</a:t>
            </a:r>
            <a:endParaRPr lang="en-US" sz="900" dirty="0"/>
          </a:p>
        </p:txBody>
      </p:sp>
      <p:sp>
        <p:nvSpPr>
          <p:cNvPr id="74" name="Text 72"/>
          <p:cNvSpPr/>
          <p:nvPr/>
        </p:nvSpPr>
        <p:spPr>
          <a:xfrm>
            <a:off x="5084064" y="3127248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Faturamento: escolha Colunas Agrupadas</a:t>
            </a:r>
            <a:endParaRPr lang="en-US" sz="950" dirty="0"/>
          </a:p>
        </p:txBody>
      </p:sp>
      <p:sp>
        <p:nvSpPr>
          <p:cNvPr id="75" name="Shape 73"/>
          <p:cNvSpPr/>
          <p:nvPr/>
        </p:nvSpPr>
        <p:spPr>
          <a:xfrm>
            <a:off x="4736592" y="3602736"/>
            <a:ext cx="274320" cy="274320"/>
          </a:xfrm>
          <a:prstGeom prst="ellipse">
            <a:avLst/>
          </a:prstGeom>
          <a:solidFill>
            <a:srgbClr val="FFB74D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736592" y="36027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5</a:t>
            </a:r>
            <a:endParaRPr lang="en-US" sz="900" dirty="0"/>
          </a:p>
        </p:txBody>
      </p:sp>
      <p:sp>
        <p:nvSpPr>
          <p:cNvPr id="77" name="Text 75"/>
          <p:cNvSpPr/>
          <p:nvPr/>
        </p:nvSpPr>
        <p:spPr>
          <a:xfrm>
            <a:off x="5084064" y="3602736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Lucro Líquido: escolha Linha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marque ✅ Eixo Secundário</a:t>
            </a:r>
            <a:endParaRPr lang="en-US" sz="950" dirty="0"/>
          </a:p>
        </p:txBody>
      </p:sp>
      <p:sp>
        <p:nvSpPr>
          <p:cNvPr id="78" name="Shape 76"/>
          <p:cNvSpPr/>
          <p:nvPr/>
        </p:nvSpPr>
        <p:spPr>
          <a:xfrm>
            <a:off x="4736592" y="4078224"/>
            <a:ext cx="274320" cy="274320"/>
          </a:xfrm>
          <a:prstGeom prst="ellipse">
            <a:avLst/>
          </a:prstGeom>
          <a:solidFill>
            <a:srgbClr val="00E676"/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4736592" y="407822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6</a:t>
            </a:r>
            <a:endParaRPr lang="en-US" sz="900" dirty="0"/>
          </a:p>
        </p:txBody>
      </p:sp>
      <p:sp>
        <p:nvSpPr>
          <p:cNvPr id="80" name="Text 78"/>
          <p:cNvSpPr/>
          <p:nvPr/>
        </p:nvSpPr>
        <p:spPr>
          <a:xfrm>
            <a:off x="5084064" y="4078224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Clique em OK e ajuste título e cores</a:t>
            </a:r>
            <a:endParaRPr lang="en-US" sz="950" dirty="0"/>
          </a:p>
        </p:txBody>
      </p:sp>
      <p:sp>
        <p:nvSpPr>
          <p:cNvPr id="81" name="Shape 79"/>
          <p:cNvSpPr/>
          <p:nvPr/>
        </p:nvSpPr>
        <p:spPr>
          <a:xfrm>
            <a:off x="4736592" y="4553712"/>
            <a:ext cx="274320" cy="274320"/>
          </a:xfrm>
          <a:prstGeom prst="ellipse">
            <a:avLst/>
          </a:prstGeom>
          <a:solidFill>
            <a:srgbClr val="00E676"/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4736592" y="45537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7</a:t>
            </a:r>
            <a:endParaRPr lang="en-US" sz="900" dirty="0"/>
          </a:p>
        </p:txBody>
      </p:sp>
      <p:sp>
        <p:nvSpPr>
          <p:cNvPr id="83" name="Text 81"/>
          <p:cNvSpPr/>
          <p:nvPr/>
        </p:nvSpPr>
        <p:spPr>
          <a:xfrm>
            <a:off x="5084064" y="4553712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Formate: clique 2x na série linha → Cor laranja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Clique no eixo direito → defina limite 25%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9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01752"/>
            <a:ext cx="1828800" cy="274320"/>
          </a:xfrm>
          <a:prstGeom prst="roundRect">
            <a:avLst>
              <a:gd name="adj" fmla="val 23333"/>
            </a:avLst>
          </a:prstGeom>
          <a:solidFill>
            <a:srgbClr val="4FC3F7"/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017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50" kern="0" dirty="0">
                <a:solidFill>
                  <a:srgbClr val="0F1923"/>
                </a:solidFill>
              </a:rPr>
              <a:t>EXERCÍCIO 01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57200" y="667512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Gráfico de Combinação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57200" y="1261872"/>
            <a:ext cx="8366760" cy="804672"/>
          </a:xfrm>
          <a:prstGeom prst="roundRect">
            <a:avLst>
              <a:gd name="adj" fmla="val 11364"/>
            </a:avLst>
          </a:prstGeom>
          <a:solidFill>
            <a:srgbClr val="0A1520"/>
          </a:solidFill>
          <a:ln w="19050">
            <a:solidFill>
              <a:srgbClr val="4FC3F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316736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4FC3F7"/>
                </a:solidFill>
              </a:rPr>
              <a:t>📋  Cenário: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40080" y="155448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 é analista de uma loja de eletrodomésticos. O gerente quer um gráfico que mostre, no mesmo visual, as Unidades Vendidas por mês (barras) e a Taxa de Devolução % (linha com eixo secundário), para identificar se meses de alto volume têm mais devoluções.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4160520" cy="2606040"/>
          </a:xfrm>
          <a:prstGeom prst="roundRect">
            <a:avLst>
              <a:gd name="adj" fmla="val 3509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21792" y="2249424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FC3F7"/>
                </a:solidFill>
              </a:rPr>
              <a:t>Dados para o exercício — insira no Excel: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621792" y="2532888"/>
            <a:ext cx="640080" cy="256032"/>
          </a:xfrm>
          <a:prstGeom prst="roundRect">
            <a:avLst>
              <a:gd name="adj" fmla="val 14286"/>
            </a:avLst>
          </a:prstGeom>
          <a:solidFill>
            <a:srgbClr val="4FC3F7">
              <a:alpha val="3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" y="2532888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C3F7"/>
                </a:solidFill>
              </a:rPr>
              <a:t>Mês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1289304" y="2532888"/>
            <a:ext cx="1645920" cy="256032"/>
          </a:xfrm>
          <a:prstGeom prst="roundRect">
            <a:avLst>
              <a:gd name="adj" fmla="val 14286"/>
            </a:avLst>
          </a:prstGeom>
          <a:solidFill>
            <a:srgbClr val="4FC3F7">
              <a:alpha val="3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289304" y="253288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C3F7"/>
                </a:solidFill>
              </a:rPr>
              <a:t>Unid. Vendidas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2962656" y="2532888"/>
            <a:ext cx="1600200" cy="256032"/>
          </a:xfrm>
          <a:prstGeom prst="roundRect">
            <a:avLst>
              <a:gd name="adj" fmla="val 14286"/>
            </a:avLst>
          </a:prstGeom>
          <a:solidFill>
            <a:srgbClr val="4FC3F7">
              <a:alpha val="3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962656" y="2532888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C3F7"/>
                </a:solidFill>
              </a:rPr>
              <a:t>Devoluções (%)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621792" y="2843784"/>
            <a:ext cx="64008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1792" y="2843784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Jan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1289304" y="2843784"/>
            <a:ext cx="164592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289304" y="2843784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312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2962656" y="2843784"/>
            <a:ext cx="160020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962656" y="2843784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2,1%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21792" y="3099816"/>
            <a:ext cx="64008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1792" y="3099816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Fev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1289304" y="3099816"/>
            <a:ext cx="164592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289304" y="3099816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287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2962656" y="3099816"/>
            <a:ext cx="160020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962656" y="3099816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1,8%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621792" y="3355848"/>
            <a:ext cx="64008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1792" y="3355848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Mar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1289304" y="3355848"/>
            <a:ext cx="164592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289304" y="335584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395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2962656" y="3355848"/>
            <a:ext cx="160020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962656" y="3355848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3,5%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621792" y="3611880"/>
            <a:ext cx="64008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21792" y="3611880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Abr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1289304" y="3611880"/>
            <a:ext cx="164592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289304" y="3611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421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2962656" y="3611880"/>
            <a:ext cx="160020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962656" y="3611880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4,2%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621792" y="3867912"/>
            <a:ext cx="64008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21792" y="3867912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Mai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1289304" y="3867912"/>
            <a:ext cx="164592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289304" y="386791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378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2962656" y="3867912"/>
            <a:ext cx="160020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2962656" y="3867912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3,0%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621792" y="4123944"/>
            <a:ext cx="64008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21792" y="4123944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Jun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1289304" y="4123944"/>
            <a:ext cx="164592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289304" y="4123944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510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2962656" y="4123944"/>
            <a:ext cx="160020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2962656" y="4123944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5,1%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621792" y="4379976"/>
            <a:ext cx="64008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621792" y="4379976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Jul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1289304" y="4379976"/>
            <a:ext cx="164592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1289304" y="4379976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489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2962656" y="4379976"/>
            <a:ext cx="160020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2962656" y="4379976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74D"/>
                </a:solidFill>
              </a:rPr>
              <a:t>4,8%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4800600" y="2176272"/>
            <a:ext cx="4023360" cy="2606040"/>
          </a:xfrm>
          <a:prstGeom prst="roundRect">
            <a:avLst>
              <a:gd name="adj" fmla="val 3509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5000"/>
              </a:srgbClr>
            </a:outerShdw>
          </a:effectLst>
        </p:spPr>
      </p:sp>
      <p:sp>
        <p:nvSpPr>
          <p:cNvPr id="59" name="Text 57"/>
          <p:cNvSpPr/>
          <p:nvPr/>
        </p:nvSpPr>
        <p:spPr>
          <a:xfrm>
            <a:off x="4965192" y="224942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C3F7"/>
                </a:solidFill>
              </a:rPr>
              <a:t>✏️  Tarefas: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4965192" y="2606040"/>
            <a:ext cx="228600" cy="228600"/>
          </a:xfrm>
          <a:prstGeom prst="roundRect">
            <a:avLst>
              <a:gd name="adj" fmla="val 16000"/>
            </a:avLst>
          </a:prstGeom>
          <a:solidFill>
            <a:srgbClr val="4FC3F7">
              <a:alpha val="3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965192" y="2606040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C3F7"/>
                </a:solidFill>
              </a:rPr>
              <a:t>1</a:t>
            </a:r>
            <a:endParaRPr lang="en-US" sz="800" dirty="0"/>
          </a:p>
        </p:txBody>
      </p:sp>
      <p:sp>
        <p:nvSpPr>
          <p:cNvPr id="62" name="Text 60"/>
          <p:cNvSpPr/>
          <p:nvPr/>
        </p:nvSpPr>
        <p:spPr>
          <a:xfrm>
            <a:off x="5257800" y="2587752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Digite os dados acima nas colunas A, B e C (a partir da linha 1)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4965192" y="2962656"/>
            <a:ext cx="228600" cy="228600"/>
          </a:xfrm>
          <a:prstGeom prst="roundRect">
            <a:avLst>
              <a:gd name="adj" fmla="val 16000"/>
            </a:avLst>
          </a:prstGeom>
          <a:solidFill>
            <a:srgbClr val="4FC3F7">
              <a:alpha val="3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965192" y="2962656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C3F7"/>
                </a:solidFill>
              </a:rPr>
              <a:t>2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5257800" y="294436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Crie um Gráfico de Combinação com Colunas para Unidades e Linha para Devoluções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4965192" y="3319272"/>
            <a:ext cx="228600" cy="228600"/>
          </a:xfrm>
          <a:prstGeom prst="roundRect">
            <a:avLst>
              <a:gd name="adj" fmla="val 16000"/>
            </a:avLst>
          </a:prstGeom>
          <a:solidFill>
            <a:srgbClr val="4FC3F7">
              <a:alpha val="3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965192" y="331927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C3F7"/>
                </a:solidFill>
              </a:rPr>
              <a:t>3</a:t>
            </a:r>
            <a:endParaRPr lang="en-US" sz="800" dirty="0"/>
          </a:p>
        </p:txBody>
      </p:sp>
      <p:sp>
        <p:nvSpPr>
          <p:cNvPr id="68" name="Text 66"/>
          <p:cNvSpPr/>
          <p:nvPr/>
        </p:nvSpPr>
        <p:spPr>
          <a:xfrm>
            <a:off x="5257800" y="3300984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Adicione o Eixo Secundário para a série de Devoluções (%)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4965192" y="3675888"/>
            <a:ext cx="228600" cy="228600"/>
          </a:xfrm>
          <a:prstGeom prst="roundRect">
            <a:avLst>
              <a:gd name="adj" fmla="val 16000"/>
            </a:avLst>
          </a:prstGeom>
          <a:solidFill>
            <a:srgbClr val="4FC3F7">
              <a:alpha val="3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4965192" y="3675888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C3F7"/>
                </a:solidFill>
              </a:rPr>
              <a:t>4</a:t>
            </a:r>
            <a:endParaRPr lang="en-US" sz="800" dirty="0"/>
          </a:p>
        </p:txBody>
      </p:sp>
      <p:sp>
        <p:nvSpPr>
          <p:cNvPr id="71" name="Text 69"/>
          <p:cNvSpPr/>
          <p:nvPr/>
        </p:nvSpPr>
        <p:spPr>
          <a:xfrm>
            <a:off x="5257800" y="3657600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Intitule o grafico: Vendas vs. Taxa de Devolucao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4965192" y="4032504"/>
            <a:ext cx="228600" cy="228600"/>
          </a:xfrm>
          <a:prstGeom prst="roundRect">
            <a:avLst>
              <a:gd name="adj" fmla="val 16000"/>
            </a:avLst>
          </a:prstGeom>
          <a:solidFill>
            <a:srgbClr val="4FC3F7">
              <a:alpha val="3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4965192" y="4032504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C3F7"/>
                </a:solidFill>
              </a:rPr>
              <a:t>5</a:t>
            </a:r>
            <a:endParaRPr lang="en-US" sz="800" dirty="0"/>
          </a:p>
        </p:txBody>
      </p:sp>
      <p:sp>
        <p:nvSpPr>
          <p:cNvPr id="74" name="Text 72"/>
          <p:cNvSpPr/>
          <p:nvPr/>
        </p:nvSpPr>
        <p:spPr>
          <a:xfrm>
            <a:off x="5257800" y="4014216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Formate a linha de Devoluções com a cor vermelha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4965192" y="4389120"/>
            <a:ext cx="228600" cy="228600"/>
          </a:xfrm>
          <a:prstGeom prst="roundRect">
            <a:avLst>
              <a:gd name="adj" fmla="val 16000"/>
            </a:avLst>
          </a:prstGeom>
          <a:solidFill>
            <a:srgbClr val="4FC3F7">
              <a:alpha val="3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965192" y="4389120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C3F7"/>
                </a:solidFill>
              </a:rPr>
              <a:t>6</a:t>
            </a:r>
            <a:endParaRPr lang="en-US" sz="800" dirty="0"/>
          </a:p>
        </p:txBody>
      </p:sp>
      <p:sp>
        <p:nvSpPr>
          <p:cNvPr id="77" name="Text 75"/>
          <p:cNvSpPr/>
          <p:nvPr/>
        </p:nvSpPr>
        <p:spPr>
          <a:xfrm>
            <a:off x="5257800" y="4370832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Responda: Em qual mês a taxa de devolução foi mais preocupante em relação ao volume?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9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70000"/>
          </a:blip>
          <a:stretch>
            <a:fillRect/>
          </a:stretch>
        </p:blipFill>
        <p:spPr>
          <a:xfrm>
            <a:off x="7863840" y="-182880"/>
            <a:ext cx="1554480" cy="1554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7200" y="347472"/>
            <a:ext cx="2011680" cy="274320"/>
          </a:xfrm>
          <a:prstGeom prst="roundRect">
            <a:avLst>
              <a:gd name="adj" fmla="val 23333"/>
            </a:avLst>
          </a:prstGeom>
          <a:solidFill>
            <a:srgbClr val="FFB74D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57200" y="34747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50" kern="0" dirty="0">
                <a:solidFill>
                  <a:srgbClr val="0F1923"/>
                </a:solidFill>
              </a:rPr>
              <a:t>GRÁFICO DE PARETO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457200" y="71323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é e quando usar?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457200" y="1389888"/>
            <a:ext cx="4114800" cy="3337560"/>
          </a:xfrm>
          <a:prstGeom prst="roundRect">
            <a:avLst>
              <a:gd name="adj" fmla="val 3288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21792" y="148132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B74D"/>
                </a:solidFill>
              </a:rPr>
              <a:t>📌  Conceito (Princípio 80/20)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621792" y="1810512"/>
            <a:ext cx="37490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Gráfico de Pareto combina barras (em ordem decrescente) com uma linha de porcentagem acumulada.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Baseia-se na Regra 80/20: aproximadamente 80% dos problemas são causados por apenas 20% das causas.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linha de 80% no eixo secundário aponta quais categorias resolver primeiro.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621792" y="3264408"/>
            <a:ext cx="3749040" cy="0"/>
          </a:xfrm>
          <a:prstGeom prst="line">
            <a:avLst/>
          </a:prstGeom>
          <a:noFill/>
          <a:ln w="6350">
            <a:solidFill>
              <a:srgbClr val="2A3F5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21792" y="335584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E676"/>
                </a:solidFill>
              </a:rPr>
              <a:t>✅  Quando usar?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621792" y="3694176"/>
            <a:ext cx="128016" cy="128016"/>
          </a:xfrm>
          <a:prstGeom prst="ellipse">
            <a:avLst/>
          </a:prstGeom>
          <a:solidFill>
            <a:srgbClr val="FFB74D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22960" y="3657600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Identificar as principais causas de defeitos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621792" y="4005072"/>
            <a:ext cx="128016" cy="128016"/>
          </a:xfrm>
          <a:prstGeom prst="ellipse">
            <a:avLst/>
          </a:prstGeom>
          <a:solidFill>
            <a:srgbClr val="FFB74D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3968496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Priorizar reclamações de clientes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621792" y="4315968"/>
            <a:ext cx="128016" cy="128016"/>
          </a:xfrm>
          <a:prstGeom prst="ellipse">
            <a:avLst/>
          </a:prstGeom>
          <a:solidFill>
            <a:srgbClr val="FFB74D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22960" y="4279392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Analisar tipos de erros mais frequentes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621792" y="4626864"/>
            <a:ext cx="128016" cy="128016"/>
          </a:xfrm>
          <a:prstGeom prst="ellipse">
            <a:avLst/>
          </a:prstGeom>
          <a:solidFill>
            <a:srgbClr val="FFB74D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22960" y="4590288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Gestão de qualidade (Six Sigma, PDCA)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4754880" y="1389888"/>
            <a:ext cx="4069080" cy="3337560"/>
          </a:xfrm>
          <a:prstGeom prst="roundRect">
            <a:avLst>
              <a:gd name="adj" fmla="val 3288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4919472" y="148132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B74D"/>
                </a:solidFill>
              </a:rPr>
              <a:t>🔧  Elementos-Chave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919472" y="1901952"/>
            <a:ext cx="3749040" cy="457200"/>
          </a:xfrm>
          <a:prstGeom prst="roundRect">
            <a:avLst>
              <a:gd name="adj" fmla="val 14000"/>
            </a:avLst>
          </a:prstGeom>
          <a:solidFill>
            <a:srgbClr val="0A1520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47488" y="194767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B74D"/>
                </a:solidFill>
              </a:rPr>
              <a:t>Barras Decrescentes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5047488" y="2139696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Categorias ordenadas da maior para menor frequência</a:t>
            </a:r>
            <a:endParaRPr lang="en-US" sz="850" dirty="0"/>
          </a:p>
        </p:txBody>
      </p:sp>
      <p:sp>
        <p:nvSpPr>
          <p:cNvPr id="24" name="Shape 21"/>
          <p:cNvSpPr/>
          <p:nvPr/>
        </p:nvSpPr>
        <p:spPr>
          <a:xfrm>
            <a:off x="4919472" y="2432304"/>
            <a:ext cx="3749040" cy="457200"/>
          </a:xfrm>
          <a:prstGeom prst="roundRect">
            <a:avLst>
              <a:gd name="adj" fmla="val 14000"/>
            </a:avLst>
          </a:prstGeom>
          <a:solidFill>
            <a:srgbClr val="0A1520"/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047488" y="2478024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4FC3F7"/>
                </a:solidFill>
              </a:rPr>
              <a:t>% Acumulada (Linha)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5047488" y="267004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Soma acumulada das porcentagens — eixo direito</a:t>
            </a:r>
            <a:endParaRPr lang="en-US" sz="850" dirty="0"/>
          </a:p>
        </p:txBody>
      </p:sp>
      <p:sp>
        <p:nvSpPr>
          <p:cNvPr id="27" name="Shape 24"/>
          <p:cNvSpPr/>
          <p:nvPr/>
        </p:nvSpPr>
        <p:spPr>
          <a:xfrm>
            <a:off x="4919472" y="2962656"/>
            <a:ext cx="3749040" cy="457200"/>
          </a:xfrm>
          <a:prstGeom prst="roundRect">
            <a:avLst>
              <a:gd name="adj" fmla="val 14000"/>
            </a:avLst>
          </a:prstGeom>
          <a:solidFill>
            <a:srgbClr val="0A1520"/>
          </a:solidFill>
          <a:ln w="12700">
            <a:solidFill>
              <a:srgbClr val="EF5350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5047488" y="3008376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5350"/>
                </a:solidFill>
              </a:rPr>
              <a:t>Linha de 80%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5047488" y="320040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Referência horizontal que delimita o corte Pareto</a:t>
            </a:r>
            <a:endParaRPr lang="en-US" sz="850" dirty="0"/>
          </a:p>
        </p:txBody>
      </p:sp>
      <p:sp>
        <p:nvSpPr>
          <p:cNvPr id="30" name="Shape 27"/>
          <p:cNvSpPr/>
          <p:nvPr/>
        </p:nvSpPr>
        <p:spPr>
          <a:xfrm>
            <a:off x="4919472" y="3493008"/>
            <a:ext cx="3749040" cy="457200"/>
          </a:xfrm>
          <a:prstGeom prst="roundRect">
            <a:avLst>
              <a:gd name="adj" fmla="val 14000"/>
            </a:avLst>
          </a:prstGeom>
          <a:solidFill>
            <a:srgbClr val="0A1520"/>
          </a:solidFill>
          <a:ln w="12700">
            <a:solidFill>
              <a:srgbClr val="7B97B0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047488" y="35387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B97B0"/>
                </a:solidFill>
              </a:rPr>
              <a:t>Eixo Secundário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5047488" y="37307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 de 0% a 100% para a linha acumulada</a:t>
            </a:r>
            <a:endParaRPr lang="en-US" sz="850" dirty="0"/>
          </a:p>
        </p:txBody>
      </p:sp>
      <p:sp>
        <p:nvSpPr>
          <p:cNvPr id="33" name="Shape 30"/>
          <p:cNvSpPr/>
          <p:nvPr/>
        </p:nvSpPr>
        <p:spPr>
          <a:xfrm>
            <a:off x="4919472" y="4023360"/>
            <a:ext cx="3749040" cy="457200"/>
          </a:xfrm>
          <a:prstGeom prst="roundRect">
            <a:avLst>
              <a:gd name="adj" fmla="val 14000"/>
            </a:avLst>
          </a:prstGeom>
          <a:solidFill>
            <a:srgbClr val="0A1520"/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5047488" y="406908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E676"/>
                </a:solidFill>
              </a:rPr>
              <a:t>Fórmula Acumulada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5047488" y="4261104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=SOMA($B$2:B2)/SOMA($B$2:$B$8)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9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01752"/>
            <a:ext cx="2011680" cy="274320"/>
          </a:xfrm>
          <a:prstGeom prst="roundRect">
            <a:avLst>
              <a:gd name="adj" fmla="val 23333"/>
            </a:avLst>
          </a:prstGeom>
          <a:solidFill>
            <a:srgbClr val="FFB74D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0175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50" kern="0" dirty="0">
                <a:solidFill>
                  <a:srgbClr val="0F1923"/>
                </a:solidFill>
              </a:rPr>
              <a:t>GRÁFICO DE PARETO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57200" y="66751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Dados &amp; Passo a Passo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57200" y="1261872"/>
            <a:ext cx="4160520" cy="3493008"/>
          </a:xfrm>
          <a:prstGeom prst="roundRect">
            <a:avLst>
              <a:gd name="adj" fmla="val 3141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21792" y="1335024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B74D"/>
                </a:solidFill>
              </a:rPr>
              <a:t>📊  Tabela — Reclamações por Categoria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621792" y="1664208"/>
            <a:ext cx="1691640" cy="256032"/>
          </a:xfrm>
          <a:prstGeom prst="roundRect">
            <a:avLst>
              <a:gd name="adj" fmla="val 14286"/>
            </a:avLst>
          </a:prstGeom>
          <a:solidFill>
            <a:srgbClr val="FFB74D">
              <a:alpha val="3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1792" y="166420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74D"/>
                </a:solidFill>
              </a:rPr>
              <a:t>Causa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2340864" y="1664208"/>
            <a:ext cx="1143000" cy="256032"/>
          </a:xfrm>
          <a:prstGeom prst="roundRect">
            <a:avLst>
              <a:gd name="adj" fmla="val 14286"/>
            </a:avLst>
          </a:prstGeom>
          <a:solidFill>
            <a:srgbClr val="FFB74D">
              <a:alpha val="3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340864" y="1664208"/>
            <a:ext cx="1143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74D"/>
                </a:solidFill>
              </a:rPr>
              <a:t>Ocorrências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3511296" y="1664208"/>
            <a:ext cx="1188720" cy="256032"/>
          </a:xfrm>
          <a:prstGeom prst="roundRect">
            <a:avLst>
              <a:gd name="adj" fmla="val 14286"/>
            </a:avLst>
          </a:prstGeom>
          <a:solidFill>
            <a:srgbClr val="FFB74D">
              <a:alpha val="3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11296" y="1664208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74D"/>
                </a:solidFill>
              </a:rPr>
              <a:t>% Acumulada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621792" y="1984248"/>
            <a:ext cx="169164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" y="198424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Atraso na entrega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2340864" y="1984248"/>
            <a:ext cx="114300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340864" y="1984248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87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511296" y="1984248"/>
            <a:ext cx="118872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511296" y="198424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B74D"/>
                </a:solidFill>
              </a:rPr>
              <a:t>37,7%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621792" y="2258568"/>
            <a:ext cx="169164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1792" y="225856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Produto com defeito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2340864" y="2258568"/>
            <a:ext cx="114300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340864" y="2258568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54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3511296" y="2258568"/>
            <a:ext cx="118872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11296" y="22585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B74D"/>
                </a:solidFill>
              </a:rPr>
              <a:t>61,1%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621792" y="2532888"/>
            <a:ext cx="169164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1792" y="253288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Cobrança indevida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2340864" y="2532888"/>
            <a:ext cx="114300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340864" y="2532888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32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3511296" y="2532888"/>
            <a:ext cx="118872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511296" y="253288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B74D"/>
                </a:solidFill>
              </a:rPr>
              <a:t>75,0%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621792" y="2807208"/>
            <a:ext cx="169164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21792" y="280720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Atendimento ruim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2340864" y="2807208"/>
            <a:ext cx="114300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340864" y="2807208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20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3511296" y="2807208"/>
            <a:ext cx="118872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511296" y="280720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B74D"/>
                </a:solidFill>
              </a:rPr>
              <a:t>83,7%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621792" y="3081528"/>
            <a:ext cx="169164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21792" y="30815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Troca demorada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2340864" y="3081528"/>
            <a:ext cx="114300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340864" y="3081528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14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3511296" y="3081528"/>
            <a:ext cx="118872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511296" y="308152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B97B0"/>
                </a:solidFill>
              </a:rPr>
              <a:t>89,6%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621792" y="3355848"/>
            <a:ext cx="169164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21792" y="335584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Embalagem danificada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2340864" y="3355848"/>
            <a:ext cx="114300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2340864" y="3355848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13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3511296" y="3355848"/>
            <a:ext cx="1188720" cy="274320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511296" y="335584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B97B0"/>
                </a:solidFill>
              </a:rPr>
              <a:t>95,2%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621792" y="3630168"/>
            <a:ext cx="169164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21792" y="363016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Outros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2340864" y="3630168"/>
            <a:ext cx="114300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2340864" y="3630168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11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3511296" y="3630168"/>
            <a:ext cx="1188720" cy="274320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511296" y="36301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B97B0"/>
                </a:solidFill>
              </a:rPr>
              <a:t>100%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621792" y="3995928"/>
            <a:ext cx="3822192" cy="658368"/>
          </a:xfrm>
          <a:prstGeom prst="roundRect">
            <a:avLst>
              <a:gd name="adj" fmla="val 9722"/>
            </a:avLst>
          </a:prstGeom>
          <a:solidFill>
            <a:srgbClr val="EF5350">
              <a:alpha val="15000"/>
            </a:srgbClr>
          </a:solidFill>
          <a:ln w="12700">
            <a:solidFill>
              <a:srgbClr val="EF535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31520" y="4059936"/>
            <a:ext cx="3611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As 4 primeiras causas (laranja) somam 83,7% das reclamações → Priorize estas!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4800600" y="1261872"/>
            <a:ext cx="4023360" cy="3493008"/>
          </a:xfrm>
          <a:prstGeom prst="roundRect">
            <a:avLst>
              <a:gd name="adj" fmla="val 3141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8000"/>
              </a:srgbClr>
            </a:outerShdw>
          </a:effectLst>
        </p:spPr>
      </p:sp>
      <p:sp>
        <p:nvSpPr>
          <p:cNvPr id="58" name="Text 56"/>
          <p:cNvSpPr/>
          <p:nvPr/>
        </p:nvSpPr>
        <p:spPr>
          <a:xfrm>
            <a:off x="4965192" y="1335024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B74D"/>
                </a:solidFill>
              </a:rPr>
              <a:t>🖱️  Passo a Passo no Excel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4965192" y="1709928"/>
            <a:ext cx="256032" cy="256032"/>
          </a:xfrm>
          <a:prstGeom prst="ellipse">
            <a:avLst/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965192" y="170992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1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5294376" y="1691640"/>
            <a:ext cx="34015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Monte a tabela: col. A = Causas, col. B = Ocorrências (já em ordem decrescente)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4965192" y="2221992"/>
            <a:ext cx="256032" cy="256032"/>
          </a:xfrm>
          <a:prstGeom prst="ellipse">
            <a:avLst/>
          </a:prstGeom>
          <a:solidFill>
            <a:srgbClr val="4FC3F7"/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4965192" y="222199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2</a:t>
            </a:r>
            <a:endParaRPr lang="en-US" sz="900" dirty="0"/>
          </a:p>
        </p:txBody>
      </p:sp>
      <p:sp>
        <p:nvSpPr>
          <p:cNvPr id="64" name="Text 62"/>
          <p:cNvSpPr/>
          <p:nvPr/>
        </p:nvSpPr>
        <p:spPr>
          <a:xfrm>
            <a:off x="5294376" y="2203704"/>
            <a:ext cx="34015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Col. C (% Acumulada): C2 =B2/SOMA($B$2:$B$8)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C3 em diante: =C2+B3/SOMA($B$2:$B$8)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4965192" y="2734056"/>
            <a:ext cx="256032" cy="256032"/>
          </a:xfrm>
          <a:prstGeom prst="ellipse">
            <a:avLst/>
          </a:prstGeom>
          <a:solidFill>
            <a:srgbClr val="FFB74D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4965192" y="2734056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3</a:t>
            </a:r>
            <a:endParaRPr lang="en-US" sz="900" dirty="0"/>
          </a:p>
        </p:txBody>
      </p:sp>
      <p:sp>
        <p:nvSpPr>
          <p:cNvPr id="67" name="Text 65"/>
          <p:cNvSpPr/>
          <p:nvPr/>
        </p:nvSpPr>
        <p:spPr>
          <a:xfrm>
            <a:off x="5294376" y="2715768"/>
            <a:ext cx="34015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Selecione A1:B8 → Inserir → Gráfico de Histograma → Pareto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(Excel criará automaticamente!)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4965192" y="3246120"/>
            <a:ext cx="256032" cy="256032"/>
          </a:xfrm>
          <a:prstGeom prst="ellipse">
            <a:avLst/>
          </a:prstGeom>
          <a:solidFill>
            <a:srgbClr val="FFB74D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965192" y="324612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4</a:t>
            </a:r>
            <a:endParaRPr lang="en-US" sz="900" dirty="0"/>
          </a:p>
        </p:txBody>
      </p:sp>
      <p:sp>
        <p:nvSpPr>
          <p:cNvPr id="70" name="Text 68"/>
          <p:cNvSpPr/>
          <p:nvPr/>
        </p:nvSpPr>
        <p:spPr>
          <a:xfrm>
            <a:off x="5294376" y="3227832"/>
            <a:ext cx="34015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Alternativa manual: selecione A:C → Inserir → Combinação → Barras + Linha c/ eixo sec.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4965192" y="3758184"/>
            <a:ext cx="256032" cy="256032"/>
          </a:xfrm>
          <a:prstGeom prst="ellipse">
            <a:avLst/>
          </a:prstGeom>
          <a:solidFill>
            <a:srgbClr val="EF5350"/>
          </a:solidFill>
          <a:ln w="12700">
            <a:solidFill>
              <a:srgbClr val="EF535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4965192" y="3758184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5</a:t>
            </a:r>
            <a:endParaRPr lang="en-US" sz="900" dirty="0"/>
          </a:p>
        </p:txBody>
      </p:sp>
      <p:sp>
        <p:nvSpPr>
          <p:cNvPr id="73" name="Text 71"/>
          <p:cNvSpPr/>
          <p:nvPr/>
        </p:nvSpPr>
        <p:spPr>
          <a:xfrm>
            <a:off x="5294376" y="3739896"/>
            <a:ext cx="34015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Adicione linha de referência em 80%: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Selecione a série % Acumulada → formatar com linha tracejada vermelha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4965192" y="4270248"/>
            <a:ext cx="256032" cy="256032"/>
          </a:xfrm>
          <a:prstGeom prst="ellipse">
            <a:avLst/>
          </a:prstGeom>
          <a:solidFill>
            <a:srgbClr val="00E676"/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4965192" y="427024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1923"/>
                </a:solidFill>
              </a:rPr>
              <a:t>6</a:t>
            </a:r>
            <a:endParaRPr lang="en-US" sz="900" dirty="0"/>
          </a:p>
        </p:txBody>
      </p:sp>
      <p:sp>
        <p:nvSpPr>
          <p:cNvPr id="76" name="Text 74"/>
          <p:cNvSpPr/>
          <p:nvPr/>
        </p:nvSpPr>
        <p:spPr>
          <a:xfrm>
            <a:off x="5294376" y="4251960"/>
            <a:ext cx="34015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Intitule o gráfico: Analise de Pareto - Reclamacoes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formate para apresentação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9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01752"/>
            <a:ext cx="1828800" cy="274320"/>
          </a:xfrm>
          <a:prstGeom prst="roundRect">
            <a:avLst>
              <a:gd name="adj" fmla="val 23333"/>
            </a:avLst>
          </a:prstGeom>
          <a:solidFill>
            <a:srgbClr val="FFB74D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017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50" kern="0" dirty="0">
                <a:solidFill>
                  <a:srgbClr val="0F1923"/>
                </a:solidFill>
              </a:rPr>
              <a:t>EXERCÍCIO 02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57200" y="667512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Gráfico de Pareto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57200" y="1261872"/>
            <a:ext cx="8366760" cy="777240"/>
          </a:xfrm>
          <a:prstGeom prst="roundRect">
            <a:avLst>
              <a:gd name="adj" fmla="val 11765"/>
            </a:avLst>
          </a:prstGeom>
          <a:solidFill>
            <a:srgbClr val="0A1520"/>
          </a:solidFill>
          <a:ln w="19050">
            <a:solidFill>
              <a:srgbClr val="FFB74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31673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B74D"/>
                </a:solidFill>
              </a:rPr>
              <a:t>📋  Cenário: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40080" y="1545336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 é coordenador de qualidade de uma fábrica de peças. A linha de produção gerou 312 defeitos em 3 meses. O diretor quer saber quais tipos de defeito devem ser eliminados primeiro para resolver 80% do problema. Monte um Gráfico de Pareto para apresentar na reunião.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148840"/>
            <a:ext cx="4160520" cy="2633472"/>
          </a:xfrm>
          <a:prstGeom prst="roundRect">
            <a:avLst>
              <a:gd name="adj" fmla="val 3472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21792" y="2221992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B74D"/>
                </a:solidFill>
              </a:rPr>
              <a:t>Dados — Defeitos por Tipo (já ordenados):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621792" y="2505456"/>
            <a:ext cx="2651760" cy="256032"/>
          </a:xfrm>
          <a:prstGeom prst="roundRect">
            <a:avLst>
              <a:gd name="adj" fmla="val 14286"/>
            </a:avLst>
          </a:prstGeom>
          <a:solidFill>
            <a:srgbClr val="FFB74D">
              <a:alpha val="3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" y="2505456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74D"/>
                </a:solidFill>
              </a:rPr>
              <a:t>Tipo de Defeito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3310128" y="2505456"/>
            <a:ext cx="1188720" cy="256032"/>
          </a:xfrm>
          <a:prstGeom prst="roundRect">
            <a:avLst>
              <a:gd name="adj" fmla="val 14286"/>
            </a:avLst>
          </a:prstGeom>
          <a:solidFill>
            <a:srgbClr val="FFB74D">
              <a:alpha val="3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10128" y="2505456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74D"/>
                </a:solidFill>
              </a:rPr>
              <a:t>Qtd.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621792" y="2816352"/>
            <a:ext cx="265176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1792" y="281635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Risco / marca na superfície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310128" y="2816352"/>
            <a:ext cx="118872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10128" y="2816352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98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621792" y="3072384"/>
            <a:ext cx="265176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1792" y="307238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Dimensão fora do padrão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310128" y="3072384"/>
            <a:ext cx="118872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310128" y="3072384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74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21792" y="3328416"/>
            <a:ext cx="265176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1792" y="3328416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Porosidade no material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310128" y="3328416"/>
            <a:ext cx="118872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310128" y="3328416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52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621792" y="3584448"/>
            <a:ext cx="265176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1792" y="3584448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Rebarba excessiva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3310128" y="3584448"/>
            <a:ext cx="118872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310128" y="3584448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38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621792" y="3840480"/>
            <a:ext cx="265176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21792" y="3840480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Falha no revestimento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3310128" y="3840480"/>
            <a:ext cx="118872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310128" y="3840480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28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621792" y="4096512"/>
            <a:ext cx="265176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21792" y="409651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Quebra durante manuseio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3310128" y="4096512"/>
            <a:ext cx="1188720" cy="256032"/>
          </a:xfrm>
          <a:prstGeom prst="rect">
            <a:avLst/>
          </a:prstGeom>
          <a:solidFill>
            <a:srgbClr val="16223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310128" y="4096512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14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621792" y="4352544"/>
            <a:ext cx="265176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21792" y="435254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0F7FA"/>
                </a:solidFill>
              </a:rPr>
              <a:t>Outros defeitos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3310128" y="4352544"/>
            <a:ext cx="1188720" cy="256032"/>
          </a:xfrm>
          <a:prstGeom prst="rect">
            <a:avLst/>
          </a:prstGeom>
          <a:solidFill>
            <a:srgbClr val="0A1520"/>
          </a:solidFill>
          <a:ln w="3810">
            <a:solidFill>
              <a:srgbClr val="2A3F54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310128" y="4352544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9A7"/>
                </a:solidFill>
              </a:rPr>
              <a:t>8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4800600" y="2148840"/>
            <a:ext cx="4023360" cy="2633472"/>
          </a:xfrm>
          <a:prstGeom prst="roundRect">
            <a:avLst>
              <a:gd name="adj" fmla="val 3472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5000"/>
              </a:srgbClr>
            </a:outerShdw>
          </a:effectLst>
        </p:spPr>
      </p:sp>
      <p:sp>
        <p:nvSpPr>
          <p:cNvPr id="43" name="Text 41"/>
          <p:cNvSpPr/>
          <p:nvPr/>
        </p:nvSpPr>
        <p:spPr>
          <a:xfrm>
            <a:off x="4965192" y="222199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B74D"/>
                </a:solidFill>
              </a:rPr>
              <a:t>✏️  Tarefas: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4965192" y="2578608"/>
            <a:ext cx="219456" cy="219456"/>
          </a:xfrm>
          <a:prstGeom prst="roundRect">
            <a:avLst>
              <a:gd name="adj" fmla="val 16667"/>
            </a:avLst>
          </a:prstGeom>
          <a:solidFill>
            <a:srgbClr val="FFB74D">
              <a:alpha val="3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965192" y="257860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74D"/>
                </a:solidFill>
              </a:rPr>
              <a:t>1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5248656" y="2560320"/>
            <a:ext cx="34381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Insira os dados no Excel (A1:B8). Calcule a % Acumulada na coluna C usando SOMA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4965192" y="2926080"/>
            <a:ext cx="219456" cy="219456"/>
          </a:xfrm>
          <a:prstGeom prst="roundRect">
            <a:avLst>
              <a:gd name="adj" fmla="val 16667"/>
            </a:avLst>
          </a:prstGeom>
          <a:solidFill>
            <a:srgbClr val="FFB74D">
              <a:alpha val="3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965192" y="2926080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74D"/>
                </a:solidFill>
              </a:rPr>
              <a:t>2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5248656" y="2907792"/>
            <a:ext cx="34381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Inserir → Gráfico Estatístico → Pareto (método automático)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4965192" y="3273552"/>
            <a:ext cx="219456" cy="219456"/>
          </a:xfrm>
          <a:prstGeom prst="roundRect">
            <a:avLst>
              <a:gd name="adj" fmla="val 16667"/>
            </a:avLst>
          </a:prstGeom>
          <a:solidFill>
            <a:srgbClr val="FFB74D">
              <a:alpha val="3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965192" y="3273552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74D"/>
                </a:solidFill>
              </a:rPr>
              <a:t>3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5248656" y="3255264"/>
            <a:ext cx="34381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Identifique com uma seta ou caixa de texto quais defeitos estão abaixo de 80%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4965192" y="3621024"/>
            <a:ext cx="219456" cy="219456"/>
          </a:xfrm>
          <a:prstGeom prst="roundRect">
            <a:avLst>
              <a:gd name="adj" fmla="val 16667"/>
            </a:avLst>
          </a:prstGeom>
          <a:solidFill>
            <a:srgbClr val="FFB74D">
              <a:alpha val="3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965192" y="3621024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74D"/>
                </a:solidFill>
              </a:rPr>
              <a:t>4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248656" y="3602736"/>
            <a:ext cx="34381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Renomeie o grafico: Pareto - Defeitos de Fabricacao Q1-Q3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4965192" y="3968496"/>
            <a:ext cx="219456" cy="219456"/>
          </a:xfrm>
          <a:prstGeom prst="roundRect">
            <a:avLst>
              <a:gd name="adj" fmla="val 16667"/>
            </a:avLst>
          </a:prstGeom>
          <a:solidFill>
            <a:srgbClr val="FFB74D">
              <a:alpha val="3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965192" y="3968496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74D"/>
                </a:solidFill>
              </a:rPr>
              <a:t>5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5248656" y="3950208"/>
            <a:ext cx="34381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Responda: Quantos tipos de defeito respondem por ~80% do total?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4965192" y="4315968"/>
            <a:ext cx="219456" cy="219456"/>
          </a:xfrm>
          <a:prstGeom prst="roundRect">
            <a:avLst>
              <a:gd name="adj" fmla="val 16667"/>
            </a:avLst>
          </a:prstGeom>
          <a:solidFill>
            <a:srgbClr val="FFB74D">
              <a:alpha val="3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965192" y="431596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74D"/>
                </a:solidFill>
              </a:rPr>
              <a:t>6</a:t>
            </a:r>
            <a:endParaRPr lang="en-US" sz="800" dirty="0"/>
          </a:p>
        </p:txBody>
      </p:sp>
      <p:sp>
        <p:nvSpPr>
          <p:cNvPr id="61" name="Text 59"/>
          <p:cNvSpPr/>
          <p:nvPr/>
        </p:nvSpPr>
        <p:spPr>
          <a:xfrm>
            <a:off x="5248656" y="4297680"/>
            <a:ext cx="34381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Bônus: Qual ação corretiva você priorizaria com base no gráfico?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9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75000"/>
          </a:blip>
          <a:stretch>
            <a:fillRect/>
          </a:stretch>
        </p:blipFill>
        <p:spPr>
          <a:xfrm>
            <a:off x="7680960" y="-182880"/>
            <a:ext cx="2011680" cy="201168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7223760" y="3291840"/>
            <a:ext cx="1645920" cy="164592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457200" y="301752"/>
            <a:ext cx="2011680" cy="274320"/>
          </a:xfrm>
          <a:prstGeom prst="roundRect">
            <a:avLst>
              <a:gd name="adj" fmla="val 23333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5" name="Text 1"/>
          <p:cNvSpPr/>
          <p:nvPr/>
        </p:nvSpPr>
        <p:spPr>
          <a:xfrm>
            <a:off x="457200" y="30175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50" kern="0" dirty="0">
                <a:solidFill>
                  <a:srgbClr val="0F1923"/>
                </a:solidFill>
              </a:rPr>
              <a:t>GABARITO &amp; DICAS</a:t>
            </a:r>
            <a:endParaRPr lang="en-US" sz="750" dirty="0"/>
          </a:p>
        </p:txBody>
      </p:sp>
      <p:sp>
        <p:nvSpPr>
          <p:cNvPr id="6" name="Text 2"/>
          <p:cNvSpPr/>
          <p:nvPr/>
        </p:nvSpPr>
        <p:spPr>
          <a:xfrm>
            <a:off x="457200" y="667512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Respostas &amp; Boas Práticas</a:t>
            </a:r>
            <a:endParaRPr lang="en-US" sz="2800" dirty="0"/>
          </a:p>
        </p:txBody>
      </p:sp>
      <p:sp>
        <p:nvSpPr>
          <p:cNvPr id="7" name="Shape 3"/>
          <p:cNvSpPr/>
          <p:nvPr/>
        </p:nvSpPr>
        <p:spPr>
          <a:xfrm>
            <a:off x="457200" y="1280160"/>
            <a:ext cx="4160520" cy="1417320"/>
          </a:xfrm>
          <a:prstGeom prst="roundRect">
            <a:avLst>
              <a:gd name="adj" fmla="val 6452"/>
            </a:avLst>
          </a:prstGeom>
          <a:solidFill>
            <a:srgbClr val="162230"/>
          </a:solidFill>
          <a:ln w="19050">
            <a:solidFill>
              <a:srgbClr val="4FC3F7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5000"/>
              </a:srgbClr>
            </a:outerShdw>
          </a:effectLst>
        </p:spPr>
      </p:sp>
      <p:sp>
        <p:nvSpPr>
          <p:cNvPr id="8" name="Text 4"/>
          <p:cNvSpPr/>
          <p:nvPr/>
        </p:nvSpPr>
        <p:spPr>
          <a:xfrm>
            <a:off x="621792" y="1353312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4FC3F7"/>
                </a:solidFill>
              </a:rPr>
              <a:t>✅  Exercício 01 — Combinação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621792" y="1664208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Resposta esperada: Junho (510 und.) apresentou a maior taxa de devolução (5,1%), indicando que o alto volume no mês trouxe problemas de qualidade ou logística. O gráfico de combinação deixa isso evidente pois as barras e a linha sobem juntas em Junho.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457200" y="2788920"/>
            <a:ext cx="4160520" cy="1938528"/>
          </a:xfrm>
          <a:prstGeom prst="roundRect">
            <a:avLst>
              <a:gd name="adj" fmla="val 4717"/>
            </a:avLst>
          </a:prstGeom>
          <a:solidFill>
            <a:srgbClr val="162230"/>
          </a:solidFill>
          <a:ln w="19050">
            <a:solidFill>
              <a:srgbClr val="FFB74D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5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621792" y="2862072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B74D"/>
                </a:solidFill>
              </a:rPr>
              <a:t>✅  Exercício 02 — Pareto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621792" y="3154680"/>
            <a:ext cx="384048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Resposta: 3 tipos de defeito (Risco/marca, Dimensão fora do padrão e Porosidade) somam ~72% dos defeitos. Adicionando Rebarba excessiva chega-se a ~89% — ou seja, 4 tipos cobrem o ponto Pareto.</a:t>
            </a:r>
            <a:endParaRPr lang="en-US" sz="950" dirty="0"/>
          </a:p>
          <a:p>
            <a:pPr indent="0" marL="0">
              <a:buNone/>
            </a:pP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Ação corretiva sugerida: revisar o processo de manuseio e inspeção dimensional, pois os dois primeiros itens já representam mais da metade dos problemas.</a:t>
            </a:r>
            <a:endParaRPr lang="en-US" sz="950" dirty="0"/>
          </a:p>
        </p:txBody>
      </p:sp>
      <p:sp>
        <p:nvSpPr>
          <p:cNvPr id="13" name="Shape 9"/>
          <p:cNvSpPr/>
          <p:nvPr/>
        </p:nvSpPr>
        <p:spPr>
          <a:xfrm>
            <a:off x="4800600" y="1280160"/>
            <a:ext cx="4023360" cy="3447288"/>
          </a:xfrm>
          <a:prstGeom prst="roundRect">
            <a:avLst>
              <a:gd name="adj" fmla="val 2653"/>
            </a:avLst>
          </a:prstGeom>
          <a:solidFill>
            <a:srgbClr val="162230"/>
          </a:solidFill>
          <a:ln w="19050">
            <a:solidFill>
              <a:srgbClr val="00C9A7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5000"/>
              </a:srgbClr>
            </a:outerShdw>
          </a:effectLst>
        </p:spPr>
      </p:sp>
      <p:sp>
        <p:nvSpPr>
          <p:cNvPr id="14" name="Text 10"/>
          <p:cNvSpPr/>
          <p:nvPr/>
        </p:nvSpPr>
        <p:spPr>
          <a:xfrm>
            <a:off x="4965192" y="13533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C9A7"/>
                </a:solidFill>
              </a:rPr>
              <a:t>💡  Dicas para não errar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4965192" y="1700784"/>
            <a:ext cx="3657600" cy="530352"/>
          </a:xfrm>
          <a:prstGeom prst="roundRect">
            <a:avLst>
              <a:gd name="adj" fmla="val 12069"/>
            </a:avLst>
          </a:prstGeom>
          <a:solidFill>
            <a:srgbClr val="0A1520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5093208" y="1737360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B74D"/>
                </a:solidFill>
              </a:rPr>
              <a:t>Pareto automático:</a:t>
            </a:r>
            <a:endParaRPr lang="en-US" sz="850" dirty="0"/>
          </a:p>
        </p:txBody>
      </p:sp>
      <p:sp>
        <p:nvSpPr>
          <p:cNvPr id="17" name="Text 13"/>
          <p:cNvSpPr/>
          <p:nvPr/>
        </p:nvSpPr>
        <p:spPr>
          <a:xfrm>
            <a:off x="5093208" y="1920240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2016+ tem o gráfico de Pareto pronto em Inserir → Estatístico. Use-o para agilizar.</a:t>
            </a:r>
            <a:endParaRPr lang="en-US" sz="850" dirty="0"/>
          </a:p>
        </p:txBody>
      </p:sp>
      <p:sp>
        <p:nvSpPr>
          <p:cNvPr id="18" name="Shape 14"/>
          <p:cNvSpPr/>
          <p:nvPr/>
        </p:nvSpPr>
        <p:spPr>
          <a:xfrm>
            <a:off x="4965192" y="2295144"/>
            <a:ext cx="3657600" cy="530352"/>
          </a:xfrm>
          <a:prstGeom prst="roundRect">
            <a:avLst>
              <a:gd name="adj" fmla="val 12069"/>
            </a:avLst>
          </a:prstGeom>
          <a:solidFill>
            <a:srgbClr val="0A1520"/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5093208" y="2331720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FC3F7"/>
                </a:solidFill>
              </a:rPr>
              <a:t>Eixo secundário:</a:t>
            </a:r>
            <a:endParaRPr lang="en-US" sz="850" dirty="0"/>
          </a:p>
        </p:txBody>
      </p:sp>
      <p:sp>
        <p:nvSpPr>
          <p:cNvPr id="20" name="Text 16"/>
          <p:cNvSpPr/>
          <p:nvPr/>
        </p:nvSpPr>
        <p:spPr>
          <a:xfrm>
            <a:off x="5093208" y="2514600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gráfico de Combinação, clique 2× na série Linha → Formatar série → marque 'Eixo Secundário'.</a:t>
            </a:r>
            <a:endParaRPr lang="en-US" sz="850" dirty="0"/>
          </a:p>
        </p:txBody>
      </p:sp>
      <p:sp>
        <p:nvSpPr>
          <p:cNvPr id="21" name="Shape 17"/>
          <p:cNvSpPr/>
          <p:nvPr/>
        </p:nvSpPr>
        <p:spPr>
          <a:xfrm>
            <a:off x="4965192" y="2889504"/>
            <a:ext cx="3657600" cy="530352"/>
          </a:xfrm>
          <a:prstGeom prst="roundRect">
            <a:avLst>
              <a:gd name="adj" fmla="val 12069"/>
            </a:avLst>
          </a:prstGeom>
          <a:solidFill>
            <a:srgbClr val="0A1520"/>
          </a:solidFill>
          <a:ln w="12700">
            <a:solidFill>
              <a:srgbClr val="EF5350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5093208" y="2926080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F5350"/>
                </a:solidFill>
              </a:rPr>
              <a:t>Linha de 80%:</a:t>
            </a:r>
            <a:endParaRPr lang="en-US" sz="850" dirty="0"/>
          </a:p>
        </p:txBody>
      </p:sp>
      <p:sp>
        <p:nvSpPr>
          <p:cNvPr id="23" name="Text 19"/>
          <p:cNvSpPr/>
          <p:nvPr/>
        </p:nvSpPr>
        <p:spPr>
          <a:xfrm>
            <a:off x="5093208" y="3108960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Pareto manual, adicione uma série auxiliar com valor constante 80% e formate como linha tracejada vermelha.</a:t>
            </a:r>
            <a:endParaRPr lang="en-US" sz="850" dirty="0"/>
          </a:p>
        </p:txBody>
      </p:sp>
      <p:sp>
        <p:nvSpPr>
          <p:cNvPr id="24" name="Shape 20"/>
          <p:cNvSpPr/>
          <p:nvPr/>
        </p:nvSpPr>
        <p:spPr>
          <a:xfrm>
            <a:off x="4965192" y="3483864"/>
            <a:ext cx="3657600" cy="530352"/>
          </a:xfrm>
          <a:prstGeom prst="roundRect">
            <a:avLst>
              <a:gd name="adj" fmla="val 12069"/>
            </a:avLst>
          </a:prstGeom>
          <a:solidFill>
            <a:srgbClr val="0A1520"/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5093208" y="3520440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E676"/>
                </a:solidFill>
              </a:rPr>
              <a:t>Ordenação Pareto:</a:t>
            </a:r>
            <a:endParaRPr lang="en-US" sz="850" dirty="0"/>
          </a:p>
        </p:txBody>
      </p:sp>
      <p:sp>
        <p:nvSpPr>
          <p:cNvPr id="26" name="Text 22"/>
          <p:cNvSpPr/>
          <p:nvPr/>
        </p:nvSpPr>
        <p:spPr>
          <a:xfrm>
            <a:off x="5093208" y="3703320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dados PRECISAM estar em ordem decrescente de frequência antes de criar o gráfico.</a:t>
            </a:r>
            <a:endParaRPr lang="en-US" sz="850" dirty="0"/>
          </a:p>
        </p:txBody>
      </p:sp>
      <p:sp>
        <p:nvSpPr>
          <p:cNvPr id="27" name="Shape 23"/>
          <p:cNvSpPr/>
          <p:nvPr/>
        </p:nvSpPr>
        <p:spPr>
          <a:xfrm>
            <a:off x="4965192" y="4078224"/>
            <a:ext cx="3657600" cy="530352"/>
          </a:xfrm>
          <a:prstGeom prst="roundRect">
            <a:avLst>
              <a:gd name="adj" fmla="val 12069"/>
            </a:avLst>
          </a:prstGeom>
          <a:solidFill>
            <a:srgbClr val="0A1520"/>
          </a:solidFill>
          <a:ln w="12700">
            <a:solidFill>
              <a:srgbClr val="CE93D8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5093208" y="4114800"/>
            <a:ext cx="3429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E93D8"/>
                </a:solidFill>
              </a:rPr>
              <a:t>Diferença-chave:</a:t>
            </a:r>
            <a:endParaRPr lang="en-US" sz="850" dirty="0"/>
          </a:p>
        </p:txBody>
      </p:sp>
      <p:sp>
        <p:nvSpPr>
          <p:cNvPr id="29" name="Text 25"/>
          <p:cNvSpPr/>
          <p:nvPr/>
        </p:nvSpPr>
        <p:spPr>
          <a:xfrm>
            <a:off x="5093208" y="4297680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Combinação compara grandezas diferentes. Pareto prioriza causas. Cada um tem seu propósito!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Atividade — Gráficos de Combinação e Pareto</dc:title>
  <dc:subject>PptxGenJS Presentation</dc:subject>
  <dc:creator>PptxGenJS</dc:creator>
  <cp:lastModifiedBy>PptxGenJS</cp:lastModifiedBy>
  <cp:revision>1</cp:revision>
  <dcterms:created xsi:type="dcterms:W3CDTF">2026-06-13T12:50:06Z</dcterms:created>
  <dcterms:modified xsi:type="dcterms:W3CDTF">2026-06-13T12:50:06Z</dcterms:modified>
</cp:coreProperties>
</file>