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04" d="100"/>
          <a:sy n="104" d="100"/>
        </p:scale>
        <p:origin x="16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17368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9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alphaModFix amt="90000"/>
          </a:blip>
          <a:stretch>
            <a:fillRect/>
          </a:stretch>
        </p:blipFill>
        <p:spPr>
          <a:xfrm>
            <a:off x="6583680" y="-274320"/>
            <a:ext cx="2834640" cy="283464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>
            <a:alphaModFix amt="80000"/>
          </a:blip>
          <a:stretch>
            <a:fillRect/>
          </a:stretch>
        </p:blipFill>
        <p:spPr>
          <a:xfrm>
            <a:off x="5486400" y="457200"/>
            <a:ext cx="2103120" cy="210312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>
            <a:alphaModFix amt="85000"/>
          </a:blip>
          <a:stretch>
            <a:fillRect/>
          </a:stretch>
        </p:blipFill>
        <p:spPr>
          <a:xfrm>
            <a:off x="7132320" y="2194560"/>
            <a:ext cx="1554480" cy="155448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>
            <a:alphaModFix amt="60000"/>
          </a:blip>
          <a:stretch>
            <a:fillRect/>
          </a:stretch>
        </p:blipFill>
        <p:spPr>
          <a:xfrm>
            <a:off x="-274320" y="3474720"/>
            <a:ext cx="1188720" cy="118872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>
            <a:alphaModFix amt="30000"/>
          </a:blip>
          <a:stretch>
            <a:fillRect/>
          </a:stretch>
        </p:blipFill>
        <p:spPr>
          <a:xfrm>
            <a:off x="2743200" y="1828800"/>
            <a:ext cx="3840480" cy="3840480"/>
          </a:xfrm>
          <a:prstGeom prst="rect">
            <a:avLst/>
          </a:prstGeom>
        </p:spPr>
      </p:pic>
      <p:sp>
        <p:nvSpPr>
          <p:cNvPr id="7" name="Shape 0"/>
          <p:cNvSpPr/>
          <p:nvPr/>
        </p:nvSpPr>
        <p:spPr>
          <a:xfrm>
            <a:off x="502920" y="594360"/>
            <a:ext cx="1737360" cy="292608"/>
          </a:xfrm>
          <a:prstGeom prst="roundRect">
            <a:avLst>
              <a:gd name="adj" fmla="val 25000"/>
            </a:avLst>
          </a:prstGeom>
          <a:solidFill>
            <a:srgbClr val="00C9A7"/>
          </a:solidFill>
          <a:ln w="12700">
            <a:solidFill>
              <a:srgbClr val="00C9A7"/>
            </a:solidFill>
            <a:prstDash val="solid"/>
          </a:ln>
        </p:spPr>
      </p:sp>
      <p:sp>
        <p:nvSpPr>
          <p:cNvPr id="8" name="Text 1"/>
          <p:cNvSpPr/>
          <p:nvPr/>
        </p:nvSpPr>
        <p:spPr>
          <a:xfrm>
            <a:off x="502920" y="594360"/>
            <a:ext cx="1737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kern="0" spc="200" dirty="0">
                <a:solidFill>
                  <a:srgbClr val="0F1923"/>
                </a:solidFill>
              </a:rPr>
              <a:t>MICROSOFT EXCEL</a:t>
            </a:r>
            <a:endParaRPr lang="en-US" sz="700" dirty="0"/>
          </a:p>
        </p:txBody>
      </p:sp>
      <p:sp>
        <p:nvSpPr>
          <p:cNvPr id="9" name="Text 2"/>
          <p:cNvSpPr/>
          <p:nvPr/>
        </p:nvSpPr>
        <p:spPr>
          <a:xfrm>
            <a:off x="502920" y="1005840"/>
            <a:ext cx="5486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Funções</a:t>
            </a:r>
            <a:endParaRPr lang="en-US" sz="5200" dirty="0"/>
          </a:p>
        </p:txBody>
      </p:sp>
      <p:sp>
        <p:nvSpPr>
          <p:cNvPr id="10" name="Text 3"/>
          <p:cNvSpPr/>
          <p:nvPr/>
        </p:nvSpPr>
        <p:spPr>
          <a:xfrm>
            <a:off x="502920" y="1737360"/>
            <a:ext cx="5486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200" b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Essenciais</a:t>
            </a:r>
            <a:endParaRPr lang="en-US" sz="5200" dirty="0">
              <a:solidFill>
                <a:schemeClr val="bg1"/>
              </a:solidFill>
            </a:endParaRPr>
          </a:p>
        </p:txBody>
      </p:sp>
      <p:sp>
        <p:nvSpPr>
          <p:cNvPr id="11" name="Text 4"/>
          <p:cNvSpPr/>
          <p:nvPr/>
        </p:nvSpPr>
        <p:spPr>
          <a:xfrm>
            <a:off x="502920" y="2606040"/>
            <a:ext cx="5943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Domine as 7 funções mais usadas no dia a dia</a:t>
            </a:r>
            <a:endParaRPr lang="en-US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2" name="Shape 5"/>
          <p:cNvSpPr/>
          <p:nvPr/>
        </p:nvSpPr>
        <p:spPr>
          <a:xfrm>
            <a:off x="502920" y="3246120"/>
            <a:ext cx="592531" cy="274320"/>
          </a:xfrm>
          <a:prstGeom prst="roundRect">
            <a:avLst>
              <a:gd name="adj" fmla="val 20000"/>
            </a:avLst>
          </a:prstGeom>
          <a:solidFill>
            <a:srgbClr val="00C9A7">
              <a:alpha val="20000"/>
            </a:srgbClr>
          </a:solidFill>
          <a:ln w="12700">
            <a:solidFill>
              <a:srgbClr val="00C9A7"/>
            </a:solidFill>
            <a:prstDash val="solid"/>
          </a:ln>
        </p:spPr>
      </p:sp>
      <p:sp>
        <p:nvSpPr>
          <p:cNvPr id="13" name="Text 6"/>
          <p:cNvSpPr/>
          <p:nvPr/>
        </p:nvSpPr>
        <p:spPr>
          <a:xfrm>
            <a:off x="502920" y="3246120"/>
            <a:ext cx="592531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kern="0" spc="100" dirty="0">
                <a:solidFill>
                  <a:srgbClr val="00C9A7"/>
                </a:solidFill>
              </a:rPr>
              <a:t>SOMA</a:t>
            </a:r>
            <a:endParaRPr lang="en-US" sz="700" dirty="0"/>
          </a:p>
        </p:txBody>
      </p:sp>
      <p:sp>
        <p:nvSpPr>
          <p:cNvPr id="14" name="Shape 7"/>
          <p:cNvSpPr/>
          <p:nvPr/>
        </p:nvSpPr>
        <p:spPr>
          <a:xfrm>
            <a:off x="1205179" y="3246120"/>
            <a:ext cx="676656" cy="274320"/>
          </a:xfrm>
          <a:prstGeom prst="roundRect">
            <a:avLst>
              <a:gd name="adj" fmla="val 20000"/>
            </a:avLst>
          </a:prstGeom>
          <a:solidFill>
            <a:srgbClr val="4FC3F7">
              <a:alpha val="20000"/>
            </a:srgbClr>
          </a:solidFill>
          <a:ln w="12700">
            <a:solidFill>
              <a:srgbClr val="4FC3F7"/>
            </a:solidFill>
            <a:prstDash val="solid"/>
          </a:ln>
        </p:spPr>
      </p:sp>
      <p:sp>
        <p:nvSpPr>
          <p:cNvPr id="15" name="Text 8"/>
          <p:cNvSpPr/>
          <p:nvPr/>
        </p:nvSpPr>
        <p:spPr>
          <a:xfrm>
            <a:off x="1205179" y="3246120"/>
            <a:ext cx="6766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kern="0" spc="100" dirty="0">
                <a:solidFill>
                  <a:srgbClr val="4FC3F7"/>
                </a:solidFill>
              </a:rPr>
              <a:t>MÉDIA</a:t>
            </a:r>
            <a:endParaRPr lang="en-US" sz="700" dirty="0"/>
          </a:p>
        </p:txBody>
      </p:sp>
      <p:sp>
        <p:nvSpPr>
          <p:cNvPr id="16" name="Shape 9"/>
          <p:cNvSpPr/>
          <p:nvPr/>
        </p:nvSpPr>
        <p:spPr>
          <a:xfrm>
            <a:off x="1991563" y="3246120"/>
            <a:ext cx="844906" cy="274320"/>
          </a:xfrm>
          <a:prstGeom prst="roundRect">
            <a:avLst>
              <a:gd name="adj" fmla="val 20000"/>
            </a:avLst>
          </a:prstGeom>
          <a:solidFill>
            <a:srgbClr val="00E676">
              <a:alpha val="20000"/>
            </a:srgbClr>
          </a:solidFill>
          <a:ln w="12700">
            <a:solidFill>
              <a:srgbClr val="00E676"/>
            </a:solidFill>
            <a:prstDash val="solid"/>
          </a:ln>
        </p:spPr>
      </p:sp>
      <p:sp>
        <p:nvSpPr>
          <p:cNvPr id="17" name="Text 10"/>
          <p:cNvSpPr/>
          <p:nvPr/>
        </p:nvSpPr>
        <p:spPr>
          <a:xfrm>
            <a:off x="1991563" y="3246120"/>
            <a:ext cx="84490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kern="0" spc="100" dirty="0">
                <a:solidFill>
                  <a:srgbClr val="00E676"/>
                </a:solidFill>
              </a:rPr>
              <a:t>MEDIANA</a:t>
            </a:r>
            <a:endParaRPr lang="en-US" sz="700" dirty="0"/>
          </a:p>
        </p:txBody>
      </p:sp>
      <p:sp>
        <p:nvSpPr>
          <p:cNvPr id="18" name="Shape 11"/>
          <p:cNvSpPr/>
          <p:nvPr/>
        </p:nvSpPr>
        <p:spPr>
          <a:xfrm>
            <a:off x="2946197" y="3246120"/>
            <a:ext cx="592531" cy="274320"/>
          </a:xfrm>
          <a:prstGeom prst="roundRect">
            <a:avLst>
              <a:gd name="adj" fmla="val 20000"/>
            </a:avLst>
          </a:prstGeom>
          <a:solidFill>
            <a:srgbClr val="FFB74D">
              <a:alpha val="20000"/>
            </a:srgbClr>
          </a:solidFill>
          <a:ln w="12700">
            <a:solidFill>
              <a:srgbClr val="FFB74D"/>
            </a:solidFill>
            <a:prstDash val="solid"/>
          </a:ln>
        </p:spPr>
      </p:sp>
      <p:sp>
        <p:nvSpPr>
          <p:cNvPr id="19" name="Text 12"/>
          <p:cNvSpPr/>
          <p:nvPr/>
        </p:nvSpPr>
        <p:spPr>
          <a:xfrm>
            <a:off x="2946197" y="3246120"/>
            <a:ext cx="592531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kern="0" spc="100" dirty="0">
                <a:solidFill>
                  <a:srgbClr val="FFB74D"/>
                </a:solidFill>
              </a:rPr>
              <a:t>MODA</a:t>
            </a:r>
            <a:endParaRPr lang="en-US" sz="700" dirty="0"/>
          </a:p>
        </p:txBody>
      </p:sp>
      <p:sp>
        <p:nvSpPr>
          <p:cNvPr id="20" name="Shape 13"/>
          <p:cNvSpPr/>
          <p:nvPr/>
        </p:nvSpPr>
        <p:spPr>
          <a:xfrm>
            <a:off x="3648456" y="3246120"/>
            <a:ext cx="760781" cy="274320"/>
          </a:xfrm>
          <a:prstGeom prst="roundRect">
            <a:avLst>
              <a:gd name="adj" fmla="val 20000"/>
            </a:avLst>
          </a:prstGeom>
          <a:solidFill>
            <a:srgbClr val="CE93D8">
              <a:alpha val="20000"/>
            </a:srgbClr>
          </a:solidFill>
          <a:ln w="12700">
            <a:solidFill>
              <a:srgbClr val="CE93D8"/>
            </a:solidFill>
            <a:prstDash val="solid"/>
          </a:ln>
        </p:spPr>
      </p:sp>
      <p:sp>
        <p:nvSpPr>
          <p:cNvPr id="21" name="Text 14"/>
          <p:cNvSpPr/>
          <p:nvPr/>
        </p:nvSpPr>
        <p:spPr>
          <a:xfrm>
            <a:off x="3648456" y="3246120"/>
            <a:ext cx="760781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kern="0" spc="100" dirty="0">
                <a:solidFill>
                  <a:srgbClr val="CE93D8"/>
                </a:solidFill>
              </a:rPr>
              <a:t>SOMASE</a:t>
            </a:r>
            <a:endParaRPr lang="en-US" sz="700" dirty="0"/>
          </a:p>
        </p:txBody>
      </p:sp>
      <p:sp>
        <p:nvSpPr>
          <p:cNvPr id="22" name="Shape 15"/>
          <p:cNvSpPr/>
          <p:nvPr/>
        </p:nvSpPr>
        <p:spPr>
          <a:xfrm>
            <a:off x="4518965" y="3246120"/>
            <a:ext cx="844906" cy="274320"/>
          </a:xfrm>
          <a:prstGeom prst="roundRect">
            <a:avLst>
              <a:gd name="adj" fmla="val 20000"/>
            </a:avLst>
          </a:prstGeom>
          <a:solidFill>
            <a:srgbClr val="F48FB1">
              <a:alpha val="20000"/>
            </a:srgbClr>
          </a:solidFill>
          <a:ln w="12700">
            <a:solidFill>
              <a:srgbClr val="F48FB1"/>
            </a:solidFill>
            <a:prstDash val="solid"/>
          </a:ln>
        </p:spPr>
      </p:sp>
      <p:sp>
        <p:nvSpPr>
          <p:cNvPr id="23" name="Text 16"/>
          <p:cNvSpPr/>
          <p:nvPr/>
        </p:nvSpPr>
        <p:spPr>
          <a:xfrm>
            <a:off x="4518965" y="3246120"/>
            <a:ext cx="84490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kern="0" spc="100" dirty="0">
                <a:solidFill>
                  <a:srgbClr val="F48FB1"/>
                </a:solidFill>
              </a:rPr>
              <a:t>CONT.SE</a:t>
            </a:r>
            <a:endParaRPr lang="en-US" sz="700" dirty="0"/>
          </a:p>
        </p:txBody>
      </p:sp>
      <p:sp>
        <p:nvSpPr>
          <p:cNvPr id="24" name="Shape 17"/>
          <p:cNvSpPr/>
          <p:nvPr/>
        </p:nvSpPr>
        <p:spPr>
          <a:xfrm>
            <a:off x="5473598" y="3246120"/>
            <a:ext cx="1097280" cy="274320"/>
          </a:xfrm>
          <a:prstGeom prst="roundRect">
            <a:avLst>
              <a:gd name="adj" fmla="val 20000"/>
            </a:avLst>
          </a:prstGeom>
          <a:solidFill>
            <a:srgbClr val="FF8A65">
              <a:alpha val="20000"/>
            </a:srgbClr>
          </a:solidFill>
          <a:ln w="12700">
            <a:solidFill>
              <a:srgbClr val="FF8A65"/>
            </a:solidFill>
            <a:prstDash val="solid"/>
          </a:ln>
        </p:spPr>
      </p:sp>
      <p:sp>
        <p:nvSpPr>
          <p:cNvPr id="25" name="Text 18"/>
          <p:cNvSpPr/>
          <p:nvPr/>
        </p:nvSpPr>
        <p:spPr>
          <a:xfrm>
            <a:off x="5473598" y="3246120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kern="0" spc="100" dirty="0">
                <a:solidFill>
                  <a:srgbClr val="FF8A65"/>
                </a:solidFill>
              </a:rPr>
              <a:t>CONCATENAR</a:t>
            </a:r>
            <a:endParaRPr lang="en-US" sz="700" dirty="0"/>
          </a:p>
        </p:txBody>
      </p:sp>
      <p:sp>
        <p:nvSpPr>
          <p:cNvPr id="26" name="Shape 19"/>
          <p:cNvSpPr/>
          <p:nvPr/>
        </p:nvSpPr>
        <p:spPr>
          <a:xfrm>
            <a:off x="502920" y="3749040"/>
            <a:ext cx="5303520" cy="0"/>
          </a:xfrm>
          <a:prstGeom prst="line">
            <a:avLst/>
          </a:prstGeom>
          <a:noFill/>
          <a:ln w="12700">
            <a:solidFill>
              <a:srgbClr val="2A3F54"/>
            </a:solidFill>
            <a:prstDash val="solid"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F19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7772400" y="-182880"/>
            <a:ext cx="1645920" cy="164592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>
            <a:alphaModFix amt="25000"/>
          </a:blip>
          <a:stretch>
            <a:fillRect/>
          </a:stretch>
        </p:blipFill>
        <p:spPr>
          <a:xfrm>
            <a:off x="6858000" y="2286000"/>
            <a:ext cx="2560320" cy="2560320"/>
          </a:xfrm>
          <a:prstGeom prst="rect">
            <a:avLst/>
          </a:prstGeom>
        </p:spPr>
      </p:pic>
      <p:sp>
        <p:nvSpPr>
          <p:cNvPr id="4" name="Shape 0"/>
          <p:cNvSpPr/>
          <p:nvPr/>
        </p:nvSpPr>
        <p:spPr>
          <a:xfrm>
            <a:off x="320040" y="411480"/>
            <a:ext cx="64008" cy="4297680"/>
          </a:xfrm>
          <a:prstGeom prst="roundRect">
            <a:avLst>
              <a:gd name="adj" fmla="val 42857"/>
            </a:avLst>
          </a:prstGeom>
          <a:solidFill>
            <a:srgbClr val="00C9A7"/>
          </a:solidFill>
          <a:ln w="12700">
            <a:solidFill>
              <a:srgbClr val="00C9A7"/>
            </a:solidFill>
            <a:prstDash val="solid"/>
          </a:ln>
        </p:spPr>
      </p:sp>
      <p:sp>
        <p:nvSpPr>
          <p:cNvPr id="5" name="Shape 1"/>
          <p:cNvSpPr/>
          <p:nvPr/>
        </p:nvSpPr>
        <p:spPr>
          <a:xfrm>
            <a:off x="548640" y="411480"/>
            <a:ext cx="640080" cy="640080"/>
          </a:xfrm>
          <a:prstGeom prst="ellipse">
            <a:avLst/>
          </a:prstGeom>
          <a:solidFill>
            <a:srgbClr val="00C9A7">
              <a:alpha val="80000"/>
            </a:srgbClr>
          </a:solidFill>
          <a:ln w="19050">
            <a:solidFill>
              <a:srgbClr val="00C9A7"/>
            </a:solidFill>
            <a:prstDash val="solid"/>
          </a:ln>
        </p:spPr>
      </p:sp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5">
            <a:biLevel thresh="25000"/>
          </a:blip>
          <a:stretch>
            <a:fillRect/>
          </a:stretch>
        </p:blipFill>
        <p:spPr>
          <a:xfrm>
            <a:off x="667512" y="530352"/>
            <a:ext cx="402336" cy="402336"/>
          </a:xfrm>
          <a:prstGeom prst="rect">
            <a:avLst/>
          </a:prstGeom>
        </p:spPr>
      </p:pic>
      <p:sp>
        <p:nvSpPr>
          <p:cNvPr id="7" name="Shape 2"/>
          <p:cNvSpPr/>
          <p:nvPr/>
        </p:nvSpPr>
        <p:spPr>
          <a:xfrm>
            <a:off x="1325880" y="457200"/>
            <a:ext cx="1371600" cy="292608"/>
          </a:xfrm>
          <a:prstGeom prst="roundRect">
            <a:avLst>
              <a:gd name="adj" fmla="val 18750"/>
            </a:avLst>
          </a:prstGeom>
          <a:solidFill>
            <a:srgbClr val="00C9A7">
              <a:alpha val="15000"/>
            </a:srgbClr>
          </a:solidFill>
          <a:ln w="12700">
            <a:solidFill>
              <a:srgbClr val="00C9A7"/>
            </a:solidFill>
            <a:prstDash val="solid"/>
          </a:ln>
        </p:spPr>
      </p:sp>
      <p:sp>
        <p:nvSpPr>
          <p:cNvPr id="8" name="Text 3"/>
          <p:cNvSpPr/>
          <p:nvPr/>
        </p:nvSpPr>
        <p:spPr>
          <a:xfrm>
            <a:off x="1325880" y="457200"/>
            <a:ext cx="1371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kern="0" spc="200" dirty="0">
                <a:solidFill>
                  <a:srgbClr val="00C9A7"/>
                </a:solidFill>
              </a:rPr>
              <a:t>SOMA</a:t>
            </a:r>
            <a:endParaRPr lang="en-US" sz="800" dirty="0"/>
          </a:p>
        </p:txBody>
      </p:sp>
      <p:sp>
        <p:nvSpPr>
          <p:cNvPr id="9" name="Text 4"/>
          <p:cNvSpPr/>
          <p:nvPr/>
        </p:nvSpPr>
        <p:spPr>
          <a:xfrm>
            <a:off x="8046720" y="18288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B97B0"/>
                </a:solidFill>
              </a:rPr>
              <a:t>2 / 9</a:t>
            </a:r>
            <a:endParaRPr lang="en-US" sz="900" dirty="0"/>
          </a:p>
        </p:txBody>
      </p:sp>
      <p:sp>
        <p:nvSpPr>
          <p:cNvPr id="10" name="Text 5"/>
          <p:cNvSpPr/>
          <p:nvPr/>
        </p:nvSpPr>
        <p:spPr>
          <a:xfrm>
            <a:off x="1325880" y="795528"/>
            <a:ext cx="6858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Soma — Adicionando valores</a:t>
            </a:r>
            <a:endParaRPr lang="en-US" sz="2800" dirty="0"/>
          </a:p>
        </p:txBody>
      </p:sp>
      <p:sp>
        <p:nvSpPr>
          <p:cNvPr id="11" name="Shape 6"/>
          <p:cNvSpPr/>
          <p:nvPr/>
        </p:nvSpPr>
        <p:spPr>
          <a:xfrm>
            <a:off x="548640" y="1508760"/>
            <a:ext cx="5120640" cy="777240"/>
          </a:xfrm>
          <a:prstGeom prst="roundRect">
            <a:avLst>
              <a:gd name="adj" fmla="val 11765"/>
            </a:avLst>
          </a:prstGeom>
          <a:solidFill>
            <a:srgbClr val="162230"/>
          </a:solidFill>
          <a:ln w="12700">
            <a:solidFill>
              <a:srgbClr val="2A3F54"/>
            </a:solidFill>
            <a:prstDash val="solid"/>
          </a:ln>
          <a:effectLst>
            <a:outerShdw blurRad="101600" dist="38100" dir="2700000" algn="bl" rotWithShape="0">
              <a:srgbClr val="000000">
                <a:alpha val="20000"/>
              </a:srgbClr>
            </a:outerShdw>
          </a:effectLst>
        </p:spPr>
      </p:sp>
      <p:sp>
        <p:nvSpPr>
          <p:cNvPr id="12" name="Text 7"/>
          <p:cNvSpPr/>
          <p:nvPr/>
        </p:nvSpPr>
        <p:spPr>
          <a:xfrm>
            <a:off x="685800" y="1572768"/>
            <a:ext cx="4846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100" dirty="0">
                <a:solidFill>
                  <a:srgbClr val="00C9A7"/>
                </a:solidFill>
              </a:rPr>
              <a:t>O que faz?</a:t>
            </a:r>
            <a:endParaRPr lang="en-US" sz="800" dirty="0"/>
          </a:p>
        </p:txBody>
      </p:sp>
      <p:sp>
        <p:nvSpPr>
          <p:cNvPr id="13" name="Text 8"/>
          <p:cNvSpPr/>
          <p:nvPr/>
        </p:nvSpPr>
        <p:spPr>
          <a:xfrm>
            <a:off x="685800" y="1801368"/>
            <a:ext cx="4846320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Soma todos os números de um intervalo de células. Uma das funções mais utilizadas em qualquer planilha.</a:t>
            </a:r>
            <a:endParaRPr lang="en-US" sz="1150" dirty="0"/>
          </a:p>
        </p:txBody>
      </p:sp>
      <p:sp>
        <p:nvSpPr>
          <p:cNvPr id="14" name="Shape 9"/>
          <p:cNvSpPr/>
          <p:nvPr/>
        </p:nvSpPr>
        <p:spPr>
          <a:xfrm>
            <a:off x="548640" y="2377440"/>
            <a:ext cx="5120640" cy="658368"/>
          </a:xfrm>
          <a:prstGeom prst="roundRect">
            <a:avLst>
              <a:gd name="adj" fmla="val 13889"/>
            </a:avLst>
          </a:prstGeom>
          <a:solidFill>
            <a:srgbClr val="0A1520"/>
          </a:solidFill>
          <a:ln w="19050">
            <a:solidFill>
              <a:srgbClr val="00C9A7"/>
            </a:solidFill>
            <a:prstDash val="solid"/>
          </a:ln>
        </p:spPr>
      </p:sp>
      <p:sp>
        <p:nvSpPr>
          <p:cNvPr id="15" name="Text 10"/>
          <p:cNvSpPr/>
          <p:nvPr/>
        </p:nvSpPr>
        <p:spPr>
          <a:xfrm>
            <a:off x="685800" y="2423160"/>
            <a:ext cx="1097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b="1" kern="0" spc="200" dirty="0">
                <a:solidFill>
                  <a:srgbClr val="00C9A7"/>
                </a:solidFill>
              </a:rPr>
              <a:t>SINTAXE</a:t>
            </a:r>
            <a:endParaRPr lang="en-US" sz="700" dirty="0"/>
          </a:p>
        </p:txBody>
      </p:sp>
      <p:sp>
        <p:nvSpPr>
          <p:cNvPr id="16" name="Text 11"/>
          <p:cNvSpPr/>
          <p:nvPr/>
        </p:nvSpPr>
        <p:spPr>
          <a:xfrm>
            <a:off x="685800" y="2651760"/>
            <a:ext cx="4846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0E67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=SOMA(núm1; [núm2]; ...)</a:t>
            </a:r>
            <a:endParaRPr lang="en-US" sz="1200" dirty="0"/>
          </a:p>
        </p:txBody>
      </p:sp>
      <p:sp>
        <p:nvSpPr>
          <p:cNvPr id="17" name="Text 12"/>
          <p:cNvSpPr/>
          <p:nvPr/>
        </p:nvSpPr>
        <p:spPr>
          <a:xfrm>
            <a:off x="548640" y="3145536"/>
            <a:ext cx="2743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200" dirty="0">
                <a:solidFill>
                  <a:srgbClr val="7B97B0"/>
                </a:solidFill>
              </a:rPr>
              <a:t>EXEMPLO PRÁTICO</a:t>
            </a:r>
            <a:endParaRPr lang="en-US" sz="800" dirty="0"/>
          </a:p>
        </p:txBody>
      </p:sp>
      <p:sp>
        <p:nvSpPr>
          <p:cNvPr id="18" name="Shape 13"/>
          <p:cNvSpPr/>
          <p:nvPr/>
        </p:nvSpPr>
        <p:spPr>
          <a:xfrm>
            <a:off x="548640" y="3401568"/>
            <a:ext cx="3291840" cy="1389888"/>
          </a:xfrm>
          <a:prstGeom prst="roundRect">
            <a:avLst>
              <a:gd name="adj" fmla="val 6579"/>
            </a:avLst>
          </a:prstGeom>
          <a:solidFill>
            <a:srgbClr val="162230"/>
          </a:solidFill>
          <a:ln w="12700">
            <a:solidFill>
              <a:srgbClr val="2A3F54"/>
            </a:solidFill>
            <a:prstDash val="solid"/>
          </a:ln>
          <a:effectLst>
            <a:outerShdw blurRad="101600" dist="38100" dir="2700000" algn="bl" rotWithShape="0">
              <a:srgbClr val="000000">
                <a:alpha val="15000"/>
              </a:srgbClr>
            </a:outerShdw>
          </a:effectLst>
        </p:spPr>
      </p:sp>
      <p:sp>
        <p:nvSpPr>
          <p:cNvPr id="19" name="Text 14"/>
          <p:cNvSpPr/>
          <p:nvPr/>
        </p:nvSpPr>
        <p:spPr>
          <a:xfrm>
            <a:off x="685800" y="3465576"/>
            <a:ext cx="3017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7B97B0"/>
                </a:solidFill>
              </a:rPr>
              <a:t>Fórmula:</a:t>
            </a:r>
            <a:endParaRPr lang="en-US" sz="800" dirty="0"/>
          </a:p>
        </p:txBody>
      </p:sp>
      <p:sp>
        <p:nvSpPr>
          <p:cNvPr id="20" name="Text 15"/>
          <p:cNvSpPr/>
          <p:nvPr/>
        </p:nvSpPr>
        <p:spPr>
          <a:xfrm>
            <a:off x="685800" y="3694176"/>
            <a:ext cx="3017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0C9A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=SOMA(B2:B6)</a:t>
            </a:r>
            <a:endParaRPr lang="en-US" sz="1050" dirty="0"/>
          </a:p>
        </p:txBody>
      </p:sp>
      <p:sp>
        <p:nvSpPr>
          <p:cNvPr id="21" name="Text 16"/>
          <p:cNvSpPr/>
          <p:nvPr/>
        </p:nvSpPr>
        <p:spPr>
          <a:xfrm>
            <a:off x="685800" y="4069080"/>
            <a:ext cx="3017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7B97B0"/>
                </a:solidFill>
              </a:rPr>
              <a:t>Contexto:</a:t>
            </a:r>
            <a:endParaRPr lang="en-US" sz="800" dirty="0"/>
          </a:p>
        </p:txBody>
      </p:sp>
      <p:sp>
        <p:nvSpPr>
          <p:cNvPr id="22" name="Text 17"/>
          <p:cNvSpPr/>
          <p:nvPr/>
        </p:nvSpPr>
        <p:spPr>
          <a:xfrm>
            <a:off x="685800" y="4279392"/>
            <a:ext cx="30175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Vendas de Jan–Mai: R$500, R$780, R$620, R$890, R$710</a:t>
            </a:r>
            <a:endParaRPr lang="en-US" sz="950" dirty="0"/>
          </a:p>
          <a:p>
            <a:pPr marL="0" indent="0">
              <a:buNone/>
            </a:pPr>
            <a:r>
              <a:rPr lang="en-US" sz="95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Soma as 5 vendas do período</a:t>
            </a:r>
            <a:endParaRPr lang="en-US" sz="950" dirty="0"/>
          </a:p>
        </p:txBody>
      </p:sp>
      <p:sp>
        <p:nvSpPr>
          <p:cNvPr id="23" name="Shape 18"/>
          <p:cNvSpPr/>
          <p:nvPr/>
        </p:nvSpPr>
        <p:spPr>
          <a:xfrm>
            <a:off x="3977640" y="3401568"/>
            <a:ext cx="1920240" cy="1389888"/>
          </a:xfrm>
          <a:prstGeom prst="roundRect">
            <a:avLst>
              <a:gd name="adj" fmla="val 6579"/>
            </a:avLst>
          </a:prstGeom>
          <a:solidFill>
            <a:srgbClr val="00C9A7">
              <a:alpha val="12000"/>
            </a:srgbClr>
          </a:solidFill>
          <a:ln w="19050">
            <a:solidFill>
              <a:srgbClr val="00C9A7"/>
            </a:solidFill>
            <a:prstDash val="solid"/>
          </a:ln>
        </p:spPr>
      </p:sp>
      <p:sp>
        <p:nvSpPr>
          <p:cNvPr id="24" name="Text 19"/>
          <p:cNvSpPr/>
          <p:nvPr/>
        </p:nvSpPr>
        <p:spPr>
          <a:xfrm>
            <a:off x="4096512" y="3493008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kern="0" spc="100" dirty="0">
                <a:solidFill>
                  <a:srgbClr val="00C9A7"/>
                </a:solidFill>
              </a:rPr>
              <a:t>RESULTADO</a:t>
            </a:r>
            <a:endParaRPr lang="en-US" sz="700" dirty="0"/>
          </a:p>
        </p:txBody>
      </p:sp>
      <p:sp>
        <p:nvSpPr>
          <p:cNvPr id="25" name="Text 20"/>
          <p:cNvSpPr/>
          <p:nvPr/>
        </p:nvSpPr>
        <p:spPr>
          <a:xfrm>
            <a:off x="3977640" y="3767328"/>
            <a:ext cx="1920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00C9A7"/>
                </a:solidFill>
              </a:rPr>
              <a:t>R$3.500</a:t>
            </a:r>
            <a:endParaRPr lang="en-US" sz="2600" dirty="0"/>
          </a:p>
        </p:txBody>
      </p:sp>
      <p:sp>
        <p:nvSpPr>
          <p:cNvPr id="26" name="Text 21"/>
          <p:cNvSpPr/>
          <p:nvPr/>
        </p:nvSpPr>
        <p:spPr>
          <a:xfrm>
            <a:off x="3977640" y="4315968"/>
            <a:ext cx="1920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E0F7FA"/>
                </a:solidFill>
              </a:rPr>
              <a:t>Total de vendas</a:t>
            </a:r>
            <a:endParaRPr lang="en-US" sz="850" dirty="0"/>
          </a:p>
        </p:txBody>
      </p:sp>
      <p:sp>
        <p:nvSpPr>
          <p:cNvPr id="27" name="Shape 22"/>
          <p:cNvSpPr/>
          <p:nvPr/>
        </p:nvSpPr>
        <p:spPr>
          <a:xfrm>
            <a:off x="6035040" y="1508760"/>
            <a:ext cx="2788920" cy="3282696"/>
          </a:xfrm>
          <a:prstGeom prst="roundRect">
            <a:avLst>
              <a:gd name="adj" fmla="val 3934"/>
            </a:avLst>
          </a:prstGeom>
          <a:solidFill>
            <a:srgbClr val="162230"/>
          </a:solidFill>
          <a:ln w="12700">
            <a:solidFill>
              <a:srgbClr val="2A3F54"/>
            </a:solidFill>
            <a:prstDash val="solid"/>
          </a:ln>
          <a:effectLst>
            <a:outerShdw blurRad="101600" dist="38100" dir="2700000" algn="bl" rotWithShape="0">
              <a:srgbClr val="000000">
                <a:alpha val="15000"/>
              </a:srgbClr>
            </a:outerShdw>
          </a:effectLst>
        </p:spPr>
      </p:sp>
      <p:sp>
        <p:nvSpPr>
          <p:cNvPr id="28" name="Shape 23"/>
          <p:cNvSpPr/>
          <p:nvPr/>
        </p:nvSpPr>
        <p:spPr>
          <a:xfrm>
            <a:off x="6035040" y="1508760"/>
            <a:ext cx="2788920" cy="411480"/>
          </a:xfrm>
          <a:prstGeom prst="roundRect">
            <a:avLst>
              <a:gd name="adj" fmla="val 26667"/>
            </a:avLst>
          </a:prstGeom>
          <a:solidFill>
            <a:srgbClr val="00C9A7">
              <a:alpha val="80000"/>
            </a:srgbClr>
          </a:solidFill>
          <a:ln w="12700">
            <a:solidFill>
              <a:srgbClr val="00C9A7"/>
            </a:solidFill>
            <a:prstDash val="solid"/>
          </a:ln>
        </p:spPr>
      </p:sp>
      <p:sp>
        <p:nvSpPr>
          <p:cNvPr id="29" name="Text 24"/>
          <p:cNvSpPr/>
          <p:nvPr/>
        </p:nvSpPr>
        <p:spPr>
          <a:xfrm>
            <a:off x="6035040" y="1508760"/>
            <a:ext cx="2788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chemeClr val="bg1">
                    <a:lumMod val="95000"/>
                  </a:schemeClr>
                </a:solidFill>
              </a:rPr>
              <a:t>💡  DICA &amp; USO REAL</a:t>
            </a:r>
            <a:endParaRPr lang="en-US" sz="9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0" name="Text 25"/>
          <p:cNvSpPr/>
          <p:nvPr/>
        </p:nvSpPr>
        <p:spPr>
          <a:xfrm>
            <a:off x="6172200" y="2029968"/>
            <a:ext cx="2514600" cy="2670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SOMA para totalizar faturamentos, despesas ou qualquer lista de valores.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Funciona com células não contíguas: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=SOMA(B2;B5;B9)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Também aceita constantes: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=SOMA(B2:B6; 100)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 mais seguro que usar o operador + pois não quebra com células vazias.</a:t>
            </a:r>
            <a:endParaRPr lang="en-US" sz="10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F19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7772400" y="-182880"/>
            <a:ext cx="1645920" cy="164592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>
            <a:alphaModFix amt="25000"/>
          </a:blip>
          <a:stretch>
            <a:fillRect/>
          </a:stretch>
        </p:blipFill>
        <p:spPr>
          <a:xfrm>
            <a:off x="6858000" y="2286000"/>
            <a:ext cx="2560320" cy="2560320"/>
          </a:xfrm>
          <a:prstGeom prst="rect">
            <a:avLst/>
          </a:prstGeom>
        </p:spPr>
      </p:pic>
      <p:sp>
        <p:nvSpPr>
          <p:cNvPr id="4" name="Shape 0"/>
          <p:cNvSpPr/>
          <p:nvPr/>
        </p:nvSpPr>
        <p:spPr>
          <a:xfrm>
            <a:off x="320040" y="411480"/>
            <a:ext cx="64008" cy="4297680"/>
          </a:xfrm>
          <a:prstGeom prst="roundRect">
            <a:avLst>
              <a:gd name="adj" fmla="val 42857"/>
            </a:avLst>
          </a:prstGeom>
          <a:solidFill>
            <a:srgbClr val="4FC3F7"/>
          </a:solidFill>
          <a:ln w="12700">
            <a:solidFill>
              <a:srgbClr val="4FC3F7"/>
            </a:solidFill>
            <a:prstDash val="solid"/>
          </a:ln>
        </p:spPr>
      </p:sp>
      <p:sp>
        <p:nvSpPr>
          <p:cNvPr id="5" name="Shape 1"/>
          <p:cNvSpPr/>
          <p:nvPr/>
        </p:nvSpPr>
        <p:spPr>
          <a:xfrm>
            <a:off x="548640" y="411480"/>
            <a:ext cx="640080" cy="640080"/>
          </a:xfrm>
          <a:prstGeom prst="ellipse">
            <a:avLst/>
          </a:prstGeom>
          <a:solidFill>
            <a:srgbClr val="4FC3F7">
              <a:alpha val="80000"/>
            </a:srgbClr>
          </a:solidFill>
          <a:ln w="19050">
            <a:solidFill>
              <a:srgbClr val="4FC3F7"/>
            </a:solidFill>
            <a:prstDash val="solid"/>
          </a:ln>
        </p:spPr>
      </p:sp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5">
            <a:biLevel thresh="25000"/>
          </a:blip>
          <a:stretch>
            <a:fillRect/>
          </a:stretch>
        </p:blipFill>
        <p:spPr>
          <a:xfrm>
            <a:off x="667512" y="530352"/>
            <a:ext cx="402336" cy="402336"/>
          </a:xfrm>
          <a:prstGeom prst="rect">
            <a:avLst/>
          </a:prstGeom>
        </p:spPr>
      </p:pic>
      <p:sp>
        <p:nvSpPr>
          <p:cNvPr id="7" name="Shape 2"/>
          <p:cNvSpPr/>
          <p:nvPr/>
        </p:nvSpPr>
        <p:spPr>
          <a:xfrm>
            <a:off x="1325880" y="457200"/>
            <a:ext cx="1371600" cy="292608"/>
          </a:xfrm>
          <a:prstGeom prst="roundRect">
            <a:avLst>
              <a:gd name="adj" fmla="val 18750"/>
            </a:avLst>
          </a:prstGeom>
          <a:solidFill>
            <a:srgbClr val="4FC3F7">
              <a:alpha val="15000"/>
            </a:srgbClr>
          </a:solidFill>
          <a:ln w="12700">
            <a:solidFill>
              <a:srgbClr val="4FC3F7"/>
            </a:solidFill>
            <a:prstDash val="solid"/>
          </a:ln>
        </p:spPr>
      </p:sp>
      <p:sp>
        <p:nvSpPr>
          <p:cNvPr id="8" name="Text 3"/>
          <p:cNvSpPr/>
          <p:nvPr/>
        </p:nvSpPr>
        <p:spPr>
          <a:xfrm>
            <a:off x="1325880" y="457200"/>
            <a:ext cx="1371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kern="0" spc="200" dirty="0">
                <a:solidFill>
                  <a:srgbClr val="4FC3F7"/>
                </a:solidFill>
              </a:rPr>
              <a:t>MÉDIA</a:t>
            </a:r>
            <a:endParaRPr lang="en-US" sz="800" dirty="0"/>
          </a:p>
        </p:txBody>
      </p:sp>
      <p:sp>
        <p:nvSpPr>
          <p:cNvPr id="9" name="Text 4"/>
          <p:cNvSpPr/>
          <p:nvPr/>
        </p:nvSpPr>
        <p:spPr>
          <a:xfrm>
            <a:off x="8046720" y="18288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B97B0"/>
                </a:solidFill>
              </a:rPr>
              <a:t>3 / 9</a:t>
            </a:r>
            <a:endParaRPr lang="en-US" sz="900" dirty="0"/>
          </a:p>
        </p:txBody>
      </p:sp>
      <p:sp>
        <p:nvSpPr>
          <p:cNvPr id="10" name="Text 5"/>
          <p:cNvSpPr/>
          <p:nvPr/>
        </p:nvSpPr>
        <p:spPr>
          <a:xfrm>
            <a:off x="1325880" y="795528"/>
            <a:ext cx="6858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Média — Calculando a média aritmética</a:t>
            </a:r>
            <a:endParaRPr lang="en-US" sz="2800" dirty="0"/>
          </a:p>
        </p:txBody>
      </p:sp>
      <p:sp>
        <p:nvSpPr>
          <p:cNvPr id="11" name="Shape 6"/>
          <p:cNvSpPr/>
          <p:nvPr/>
        </p:nvSpPr>
        <p:spPr>
          <a:xfrm>
            <a:off x="548640" y="1508760"/>
            <a:ext cx="5120640" cy="777240"/>
          </a:xfrm>
          <a:prstGeom prst="roundRect">
            <a:avLst>
              <a:gd name="adj" fmla="val 11765"/>
            </a:avLst>
          </a:prstGeom>
          <a:solidFill>
            <a:srgbClr val="162230"/>
          </a:solidFill>
          <a:ln w="12700">
            <a:solidFill>
              <a:srgbClr val="2A3F54"/>
            </a:solidFill>
            <a:prstDash val="solid"/>
          </a:ln>
          <a:effectLst>
            <a:outerShdw blurRad="101600" dist="38100" dir="2700000" algn="bl" rotWithShape="0">
              <a:srgbClr val="000000">
                <a:alpha val="20000"/>
              </a:srgbClr>
            </a:outerShdw>
          </a:effectLst>
        </p:spPr>
      </p:sp>
      <p:sp>
        <p:nvSpPr>
          <p:cNvPr id="12" name="Text 7"/>
          <p:cNvSpPr/>
          <p:nvPr/>
        </p:nvSpPr>
        <p:spPr>
          <a:xfrm>
            <a:off x="685800" y="1572768"/>
            <a:ext cx="4846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100" dirty="0">
                <a:solidFill>
                  <a:srgbClr val="4FC3F7"/>
                </a:solidFill>
              </a:rPr>
              <a:t>O que faz?</a:t>
            </a:r>
            <a:endParaRPr lang="en-US" sz="800" dirty="0"/>
          </a:p>
        </p:txBody>
      </p:sp>
      <p:sp>
        <p:nvSpPr>
          <p:cNvPr id="13" name="Text 8"/>
          <p:cNvSpPr/>
          <p:nvPr/>
        </p:nvSpPr>
        <p:spPr>
          <a:xfrm>
            <a:off x="685800" y="1801368"/>
            <a:ext cx="4846320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Calcula a média aritmética de um conjunto de valores, ignorando células vazias automaticamente.</a:t>
            </a:r>
            <a:endParaRPr lang="en-US" sz="1150" dirty="0"/>
          </a:p>
        </p:txBody>
      </p:sp>
      <p:sp>
        <p:nvSpPr>
          <p:cNvPr id="14" name="Shape 9"/>
          <p:cNvSpPr/>
          <p:nvPr/>
        </p:nvSpPr>
        <p:spPr>
          <a:xfrm>
            <a:off x="548640" y="2377440"/>
            <a:ext cx="5120640" cy="658368"/>
          </a:xfrm>
          <a:prstGeom prst="roundRect">
            <a:avLst>
              <a:gd name="adj" fmla="val 13889"/>
            </a:avLst>
          </a:prstGeom>
          <a:solidFill>
            <a:srgbClr val="0A1520"/>
          </a:solidFill>
          <a:ln w="19050">
            <a:solidFill>
              <a:srgbClr val="4FC3F7"/>
            </a:solidFill>
            <a:prstDash val="solid"/>
          </a:ln>
        </p:spPr>
      </p:sp>
      <p:sp>
        <p:nvSpPr>
          <p:cNvPr id="15" name="Text 10"/>
          <p:cNvSpPr/>
          <p:nvPr/>
        </p:nvSpPr>
        <p:spPr>
          <a:xfrm>
            <a:off x="685800" y="2423160"/>
            <a:ext cx="1097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b="1" kern="0" spc="200" dirty="0">
                <a:solidFill>
                  <a:srgbClr val="4FC3F7"/>
                </a:solidFill>
              </a:rPr>
              <a:t>SINTAXE</a:t>
            </a:r>
            <a:endParaRPr lang="en-US" sz="700" dirty="0"/>
          </a:p>
        </p:txBody>
      </p:sp>
      <p:sp>
        <p:nvSpPr>
          <p:cNvPr id="16" name="Text 11"/>
          <p:cNvSpPr/>
          <p:nvPr/>
        </p:nvSpPr>
        <p:spPr>
          <a:xfrm>
            <a:off x="685800" y="2651760"/>
            <a:ext cx="4846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0E67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=MÉDIA(núm1; [núm2]; ...)</a:t>
            </a:r>
            <a:endParaRPr lang="en-US" sz="1200" dirty="0"/>
          </a:p>
        </p:txBody>
      </p:sp>
      <p:sp>
        <p:nvSpPr>
          <p:cNvPr id="17" name="Text 12"/>
          <p:cNvSpPr/>
          <p:nvPr/>
        </p:nvSpPr>
        <p:spPr>
          <a:xfrm>
            <a:off x="548640" y="3145536"/>
            <a:ext cx="2743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200" dirty="0">
                <a:solidFill>
                  <a:srgbClr val="7B97B0"/>
                </a:solidFill>
              </a:rPr>
              <a:t>EXEMPLO PRÁTICO</a:t>
            </a:r>
            <a:endParaRPr lang="en-US" sz="800" dirty="0"/>
          </a:p>
        </p:txBody>
      </p:sp>
      <p:sp>
        <p:nvSpPr>
          <p:cNvPr id="18" name="Shape 13"/>
          <p:cNvSpPr/>
          <p:nvPr/>
        </p:nvSpPr>
        <p:spPr>
          <a:xfrm>
            <a:off x="548640" y="3401568"/>
            <a:ext cx="3291840" cy="1389888"/>
          </a:xfrm>
          <a:prstGeom prst="roundRect">
            <a:avLst>
              <a:gd name="adj" fmla="val 6579"/>
            </a:avLst>
          </a:prstGeom>
          <a:solidFill>
            <a:srgbClr val="162230"/>
          </a:solidFill>
          <a:ln w="12700">
            <a:solidFill>
              <a:srgbClr val="2A3F54"/>
            </a:solidFill>
            <a:prstDash val="solid"/>
          </a:ln>
          <a:effectLst>
            <a:outerShdw blurRad="101600" dist="38100" dir="2700000" algn="bl" rotWithShape="0">
              <a:srgbClr val="000000">
                <a:alpha val="15000"/>
              </a:srgbClr>
            </a:outerShdw>
          </a:effectLst>
        </p:spPr>
      </p:sp>
      <p:sp>
        <p:nvSpPr>
          <p:cNvPr id="19" name="Text 14"/>
          <p:cNvSpPr/>
          <p:nvPr/>
        </p:nvSpPr>
        <p:spPr>
          <a:xfrm>
            <a:off x="685800" y="3465576"/>
            <a:ext cx="3017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7B97B0"/>
                </a:solidFill>
              </a:rPr>
              <a:t>Fórmula:</a:t>
            </a:r>
            <a:endParaRPr lang="en-US" sz="800" dirty="0"/>
          </a:p>
        </p:txBody>
      </p:sp>
      <p:sp>
        <p:nvSpPr>
          <p:cNvPr id="20" name="Text 15"/>
          <p:cNvSpPr/>
          <p:nvPr/>
        </p:nvSpPr>
        <p:spPr>
          <a:xfrm>
            <a:off x="685800" y="3694176"/>
            <a:ext cx="3017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0C9A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=MÉDIA(C2:C7)</a:t>
            </a:r>
            <a:endParaRPr lang="en-US" sz="1050" dirty="0"/>
          </a:p>
        </p:txBody>
      </p:sp>
      <p:sp>
        <p:nvSpPr>
          <p:cNvPr id="21" name="Text 16"/>
          <p:cNvSpPr/>
          <p:nvPr/>
        </p:nvSpPr>
        <p:spPr>
          <a:xfrm>
            <a:off x="685800" y="4069080"/>
            <a:ext cx="3017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7B97B0"/>
                </a:solidFill>
              </a:rPr>
              <a:t>Contexto:</a:t>
            </a:r>
            <a:endParaRPr lang="en-US" sz="800" dirty="0"/>
          </a:p>
        </p:txBody>
      </p:sp>
      <p:sp>
        <p:nvSpPr>
          <p:cNvPr id="22" name="Text 17"/>
          <p:cNvSpPr/>
          <p:nvPr/>
        </p:nvSpPr>
        <p:spPr>
          <a:xfrm>
            <a:off x="685800" y="4279392"/>
            <a:ext cx="30175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Notas de um aluno: 7, 8, 6, 9, 7, 8</a:t>
            </a:r>
            <a:endParaRPr lang="en-US" sz="950" dirty="0"/>
          </a:p>
          <a:p>
            <a:pPr marL="0" indent="0">
              <a:buNone/>
            </a:pPr>
            <a:r>
              <a:rPr lang="en-US" sz="95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Calcula a média das 6 notas</a:t>
            </a:r>
            <a:endParaRPr lang="en-US" sz="950" dirty="0"/>
          </a:p>
        </p:txBody>
      </p:sp>
      <p:sp>
        <p:nvSpPr>
          <p:cNvPr id="23" name="Shape 18"/>
          <p:cNvSpPr/>
          <p:nvPr/>
        </p:nvSpPr>
        <p:spPr>
          <a:xfrm>
            <a:off x="3977640" y="3401568"/>
            <a:ext cx="1920240" cy="1389888"/>
          </a:xfrm>
          <a:prstGeom prst="roundRect">
            <a:avLst>
              <a:gd name="adj" fmla="val 6579"/>
            </a:avLst>
          </a:prstGeom>
          <a:solidFill>
            <a:srgbClr val="4FC3F7">
              <a:alpha val="12000"/>
            </a:srgbClr>
          </a:solidFill>
          <a:ln w="19050">
            <a:solidFill>
              <a:srgbClr val="4FC3F7"/>
            </a:solidFill>
            <a:prstDash val="solid"/>
          </a:ln>
        </p:spPr>
      </p:sp>
      <p:sp>
        <p:nvSpPr>
          <p:cNvPr id="24" name="Text 19"/>
          <p:cNvSpPr/>
          <p:nvPr/>
        </p:nvSpPr>
        <p:spPr>
          <a:xfrm>
            <a:off x="4096512" y="3493008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kern="0" spc="100" dirty="0">
                <a:solidFill>
                  <a:srgbClr val="4FC3F7"/>
                </a:solidFill>
              </a:rPr>
              <a:t>RESULTADO</a:t>
            </a:r>
            <a:endParaRPr lang="en-US" sz="700" dirty="0"/>
          </a:p>
        </p:txBody>
      </p:sp>
      <p:sp>
        <p:nvSpPr>
          <p:cNvPr id="25" name="Text 20"/>
          <p:cNvSpPr/>
          <p:nvPr/>
        </p:nvSpPr>
        <p:spPr>
          <a:xfrm>
            <a:off x="3977640" y="3767328"/>
            <a:ext cx="1920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4FC3F7"/>
                </a:solidFill>
              </a:rPr>
              <a:t>7,5</a:t>
            </a:r>
            <a:endParaRPr lang="en-US" sz="2600" dirty="0"/>
          </a:p>
        </p:txBody>
      </p:sp>
      <p:sp>
        <p:nvSpPr>
          <p:cNvPr id="26" name="Text 21"/>
          <p:cNvSpPr/>
          <p:nvPr/>
        </p:nvSpPr>
        <p:spPr>
          <a:xfrm>
            <a:off x="3977640" y="4315968"/>
            <a:ext cx="1920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E0F7FA"/>
                </a:solidFill>
              </a:rPr>
              <a:t>Média das notas</a:t>
            </a:r>
            <a:endParaRPr lang="en-US" sz="850" dirty="0"/>
          </a:p>
        </p:txBody>
      </p:sp>
      <p:sp>
        <p:nvSpPr>
          <p:cNvPr id="27" name="Shape 22"/>
          <p:cNvSpPr/>
          <p:nvPr/>
        </p:nvSpPr>
        <p:spPr>
          <a:xfrm>
            <a:off x="6035040" y="1508760"/>
            <a:ext cx="2788920" cy="3282696"/>
          </a:xfrm>
          <a:prstGeom prst="roundRect">
            <a:avLst>
              <a:gd name="adj" fmla="val 3934"/>
            </a:avLst>
          </a:prstGeom>
          <a:solidFill>
            <a:srgbClr val="162230"/>
          </a:solidFill>
          <a:ln w="12700">
            <a:solidFill>
              <a:srgbClr val="2A3F54"/>
            </a:solidFill>
            <a:prstDash val="solid"/>
          </a:ln>
          <a:effectLst>
            <a:outerShdw blurRad="101600" dist="38100" dir="2700000" algn="bl" rotWithShape="0">
              <a:srgbClr val="000000">
                <a:alpha val="15000"/>
              </a:srgbClr>
            </a:outerShdw>
          </a:effectLst>
        </p:spPr>
      </p:sp>
      <p:sp>
        <p:nvSpPr>
          <p:cNvPr id="28" name="Shape 23"/>
          <p:cNvSpPr/>
          <p:nvPr/>
        </p:nvSpPr>
        <p:spPr>
          <a:xfrm>
            <a:off x="6035040" y="1508760"/>
            <a:ext cx="2788920" cy="411480"/>
          </a:xfrm>
          <a:prstGeom prst="roundRect">
            <a:avLst>
              <a:gd name="adj" fmla="val 26667"/>
            </a:avLst>
          </a:prstGeom>
          <a:solidFill>
            <a:srgbClr val="4FC3F7">
              <a:alpha val="80000"/>
            </a:srgbClr>
          </a:solidFill>
          <a:ln w="12700">
            <a:solidFill>
              <a:srgbClr val="4FC3F7"/>
            </a:solidFill>
            <a:prstDash val="solid"/>
          </a:ln>
        </p:spPr>
      </p:sp>
      <p:sp>
        <p:nvSpPr>
          <p:cNvPr id="29" name="Text 24"/>
          <p:cNvSpPr/>
          <p:nvPr/>
        </p:nvSpPr>
        <p:spPr>
          <a:xfrm>
            <a:off x="6035040" y="1508760"/>
            <a:ext cx="2788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chemeClr val="bg1">
                    <a:lumMod val="95000"/>
                  </a:schemeClr>
                </a:solidFill>
              </a:rPr>
              <a:t>💡  DICA &amp; USO REAL</a:t>
            </a:r>
            <a:endParaRPr lang="en-US" sz="9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0" name="Text 25"/>
          <p:cNvSpPr/>
          <p:nvPr/>
        </p:nvSpPr>
        <p:spPr>
          <a:xfrm>
            <a:off x="6172200" y="2029968"/>
            <a:ext cx="2514600" cy="2670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Ideal para analisar desempenho médio de vendas, notas, temperaturas, etc.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Ignora células vazias (diferente de células com zero).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 médias ponderadas use: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=SOMARPRODUTO(notas; pesos) / SOMA(pesos)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 quiser excluir extremos, veja a função MÉDIA.INT.</a:t>
            </a:r>
            <a:endParaRPr lang="en-US" sz="10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F19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7772400" y="-182880"/>
            <a:ext cx="1645920" cy="164592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>
            <a:alphaModFix amt="25000"/>
          </a:blip>
          <a:stretch>
            <a:fillRect/>
          </a:stretch>
        </p:blipFill>
        <p:spPr>
          <a:xfrm>
            <a:off x="6858000" y="2286000"/>
            <a:ext cx="2560320" cy="2560320"/>
          </a:xfrm>
          <a:prstGeom prst="rect">
            <a:avLst/>
          </a:prstGeom>
        </p:spPr>
      </p:pic>
      <p:sp>
        <p:nvSpPr>
          <p:cNvPr id="4" name="Shape 0"/>
          <p:cNvSpPr/>
          <p:nvPr/>
        </p:nvSpPr>
        <p:spPr>
          <a:xfrm>
            <a:off x="320040" y="411480"/>
            <a:ext cx="64008" cy="4297680"/>
          </a:xfrm>
          <a:prstGeom prst="roundRect">
            <a:avLst>
              <a:gd name="adj" fmla="val 42857"/>
            </a:avLst>
          </a:prstGeom>
          <a:solidFill>
            <a:srgbClr val="00E676"/>
          </a:solidFill>
          <a:ln w="12700">
            <a:solidFill>
              <a:srgbClr val="00E676"/>
            </a:solidFill>
            <a:prstDash val="solid"/>
          </a:ln>
        </p:spPr>
      </p:sp>
      <p:sp>
        <p:nvSpPr>
          <p:cNvPr id="5" name="Shape 1"/>
          <p:cNvSpPr/>
          <p:nvPr/>
        </p:nvSpPr>
        <p:spPr>
          <a:xfrm>
            <a:off x="548640" y="411480"/>
            <a:ext cx="640080" cy="640080"/>
          </a:xfrm>
          <a:prstGeom prst="ellipse">
            <a:avLst/>
          </a:prstGeom>
          <a:solidFill>
            <a:srgbClr val="00E676">
              <a:alpha val="80000"/>
            </a:srgbClr>
          </a:solidFill>
          <a:ln w="19050">
            <a:solidFill>
              <a:srgbClr val="00E676"/>
            </a:solidFill>
            <a:prstDash val="solid"/>
          </a:ln>
        </p:spPr>
      </p:sp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5">
            <a:biLevel thresh="25000"/>
          </a:blip>
          <a:stretch>
            <a:fillRect/>
          </a:stretch>
        </p:blipFill>
        <p:spPr>
          <a:xfrm>
            <a:off x="667512" y="530352"/>
            <a:ext cx="402336" cy="402336"/>
          </a:xfrm>
          <a:prstGeom prst="rect">
            <a:avLst/>
          </a:prstGeom>
        </p:spPr>
      </p:pic>
      <p:sp>
        <p:nvSpPr>
          <p:cNvPr id="7" name="Shape 2"/>
          <p:cNvSpPr/>
          <p:nvPr/>
        </p:nvSpPr>
        <p:spPr>
          <a:xfrm>
            <a:off x="1325880" y="457200"/>
            <a:ext cx="1371600" cy="292608"/>
          </a:xfrm>
          <a:prstGeom prst="roundRect">
            <a:avLst>
              <a:gd name="adj" fmla="val 18750"/>
            </a:avLst>
          </a:prstGeom>
          <a:solidFill>
            <a:srgbClr val="00E676">
              <a:alpha val="15000"/>
            </a:srgbClr>
          </a:solidFill>
          <a:ln w="12700">
            <a:solidFill>
              <a:srgbClr val="00E676"/>
            </a:solidFill>
            <a:prstDash val="solid"/>
          </a:ln>
        </p:spPr>
      </p:sp>
      <p:sp>
        <p:nvSpPr>
          <p:cNvPr id="8" name="Text 3"/>
          <p:cNvSpPr/>
          <p:nvPr/>
        </p:nvSpPr>
        <p:spPr>
          <a:xfrm>
            <a:off x="1325880" y="457200"/>
            <a:ext cx="1371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kern="0" spc="200" dirty="0">
                <a:solidFill>
                  <a:srgbClr val="00E676"/>
                </a:solidFill>
              </a:rPr>
              <a:t>MEDIANA</a:t>
            </a:r>
            <a:endParaRPr lang="en-US" sz="800" dirty="0"/>
          </a:p>
        </p:txBody>
      </p:sp>
      <p:sp>
        <p:nvSpPr>
          <p:cNvPr id="9" name="Text 4"/>
          <p:cNvSpPr/>
          <p:nvPr/>
        </p:nvSpPr>
        <p:spPr>
          <a:xfrm>
            <a:off x="8046720" y="18288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B97B0"/>
                </a:solidFill>
              </a:rPr>
              <a:t>4 / 9</a:t>
            </a:r>
            <a:endParaRPr lang="en-US" sz="900" dirty="0"/>
          </a:p>
        </p:txBody>
      </p:sp>
      <p:sp>
        <p:nvSpPr>
          <p:cNvPr id="10" name="Text 5"/>
          <p:cNvSpPr/>
          <p:nvPr/>
        </p:nvSpPr>
        <p:spPr>
          <a:xfrm>
            <a:off x="1325880" y="795528"/>
            <a:ext cx="6858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Mediana — O valor central</a:t>
            </a:r>
            <a:endParaRPr lang="en-US" sz="2800" dirty="0"/>
          </a:p>
        </p:txBody>
      </p:sp>
      <p:sp>
        <p:nvSpPr>
          <p:cNvPr id="11" name="Shape 6"/>
          <p:cNvSpPr/>
          <p:nvPr/>
        </p:nvSpPr>
        <p:spPr>
          <a:xfrm>
            <a:off x="548640" y="1508760"/>
            <a:ext cx="5120640" cy="777240"/>
          </a:xfrm>
          <a:prstGeom prst="roundRect">
            <a:avLst>
              <a:gd name="adj" fmla="val 11765"/>
            </a:avLst>
          </a:prstGeom>
          <a:solidFill>
            <a:srgbClr val="162230"/>
          </a:solidFill>
          <a:ln w="12700">
            <a:solidFill>
              <a:srgbClr val="2A3F54"/>
            </a:solidFill>
            <a:prstDash val="solid"/>
          </a:ln>
          <a:effectLst>
            <a:outerShdw blurRad="101600" dist="38100" dir="2700000" algn="bl" rotWithShape="0">
              <a:srgbClr val="000000">
                <a:alpha val="20000"/>
              </a:srgbClr>
            </a:outerShdw>
          </a:effectLst>
        </p:spPr>
      </p:sp>
      <p:sp>
        <p:nvSpPr>
          <p:cNvPr id="12" name="Text 7"/>
          <p:cNvSpPr/>
          <p:nvPr/>
        </p:nvSpPr>
        <p:spPr>
          <a:xfrm>
            <a:off x="685800" y="1572768"/>
            <a:ext cx="4846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100" dirty="0">
                <a:solidFill>
                  <a:srgbClr val="00E676"/>
                </a:solidFill>
              </a:rPr>
              <a:t>O que faz?</a:t>
            </a:r>
            <a:endParaRPr lang="en-US" sz="800" dirty="0"/>
          </a:p>
        </p:txBody>
      </p:sp>
      <p:sp>
        <p:nvSpPr>
          <p:cNvPr id="13" name="Text 8"/>
          <p:cNvSpPr/>
          <p:nvPr/>
        </p:nvSpPr>
        <p:spPr>
          <a:xfrm>
            <a:off x="685800" y="1801368"/>
            <a:ext cx="4846320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Retorna o valor central de um conjunto quando ordenado. Menos afetada por valores extremos (outliers) do que a média.</a:t>
            </a:r>
            <a:endParaRPr lang="en-US" sz="1150" dirty="0"/>
          </a:p>
        </p:txBody>
      </p:sp>
      <p:sp>
        <p:nvSpPr>
          <p:cNvPr id="14" name="Shape 9"/>
          <p:cNvSpPr/>
          <p:nvPr/>
        </p:nvSpPr>
        <p:spPr>
          <a:xfrm>
            <a:off x="548640" y="2377440"/>
            <a:ext cx="5120640" cy="658368"/>
          </a:xfrm>
          <a:prstGeom prst="roundRect">
            <a:avLst>
              <a:gd name="adj" fmla="val 13889"/>
            </a:avLst>
          </a:prstGeom>
          <a:solidFill>
            <a:srgbClr val="0A1520"/>
          </a:solidFill>
          <a:ln w="19050">
            <a:solidFill>
              <a:srgbClr val="00E676"/>
            </a:solidFill>
            <a:prstDash val="solid"/>
          </a:ln>
        </p:spPr>
      </p:sp>
      <p:sp>
        <p:nvSpPr>
          <p:cNvPr id="15" name="Text 10"/>
          <p:cNvSpPr/>
          <p:nvPr/>
        </p:nvSpPr>
        <p:spPr>
          <a:xfrm>
            <a:off x="685800" y="2423160"/>
            <a:ext cx="1097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b="1" kern="0" spc="200" dirty="0">
                <a:solidFill>
                  <a:srgbClr val="00E676"/>
                </a:solidFill>
              </a:rPr>
              <a:t>SINTAXE</a:t>
            </a:r>
            <a:endParaRPr lang="en-US" sz="700" dirty="0"/>
          </a:p>
        </p:txBody>
      </p:sp>
      <p:sp>
        <p:nvSpPr>
          <p:cNvPr id="16" name="Text 11"/>
          <p:cNvSpPr/>
          <p:nvPr/>
        </p:nvSpPr>
        <p:spPr>
          <a:xfrm>
            <a:off x="685800" y="2651760"/>
            <a:ext cx="4846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0E67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=</a:t>
            </a:r>
            <a:r>
              <a:rPr lang="en-US" sz="1200" b="1" dirty="0" smtClean="0">
                <a:solidFill>
                  <a:srgbClr val="00E67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MED(núm1</a:t>
            </a:r>
            <a:r>
              <a:rPr lang="en-US" sz="1200" b="1" dirty="0">
                <a:solidFill>
                  <a:srgbClr val="00E67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; [núm2]; ...)</a:t>
            </a:r>
            <a:endParaRPr lang="en-US" sz="1200" dirty="0"/>
          </a:p>
        </p:txBody>
      </p:sp>
      <p:sp>
        <p:nvSpPr>
          <p:cNvPr id="17" name="Text 12"/>
          <p:cNvSpPr/>
          <p:nvPr/>
        </p:nvSpPr>
        <p:spPr>
          <a:xfrm>
            <a:off x="548640" y="3145536"/>
            <a:ext cx="2743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200" dirty="0">
                <a:solidFill>
                  <a:srgbClr val="7B97B0"/>
                </a:solidFill>
              </a:rPr>
              <a:t>EXEMPLO PRÁTICO</a:t>
            </a:r>
            <a:endParaRPr lang="en-US" sz="800" dirty="0"/>
          </a:p>
        </p:txBody>
      </p:sp>
      <p:sp>
        <p:nvSpPr>
          <p:cNvPr id="18" name="Shape 13"/>
          <p:cNvSpPr/>
          <p:nvPr/>
        </p:nvSpPr>
        <p:spPr>
          <a:xfrm>
            <a:off x="548640" y="3401568"/>
            <a:ext cx="3291840" cy="1389888"/>
          </a:xfrm>
          <a:prstGeom prst="roundRect">
            <a:avLst>
              <a:gd name="adj" fmla="val 6579"/>
            </a:avLst>
          </a:prstGeom>
          <a:solidFill>
            <a:srgbClr val="162230"/>
          </a:solidFill>
          <a:ln w="12700">
            <a:solidFill>
              <a:srgbClr val="2A3F54"/>
            </a:solidFill>
            <a:prstDash val="solid"/>
          </a:ln>
          <a:effectLst>
            <a:outerShdw blurRad="101600" dist="38100" dir="2700000" algn="bl" rotWithShape="0">
              <a:srgbClr val="000000">
                <a:alpha val="15000"/>
              </a:srgbClr>
            </a:outerShdw>
          </a:effectLst>
        </p:spPr>
      </p:sp>
      <p:sp>
        <p:nvSpPr>
          <p:cNvPr id="19" name="Text 14"/>
          <p:cNvSpPr/>
          <p:nvPr/>
        </p:nvSpPr>
        <p:spPr>
          <a:xfrm>
            <a:off x="685800" y="3465576"/>
            <a:ext cx="3017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7B97B0"/>
                </a:solidFill>
              </a:rPr>
              <a:t>Fórmula:</a:t>
            </a:r>
            <a:endParaRPr lang="en-US" sz="800" dirty="0"/>
          </a:p>
        </p:txBody>
      </p:sp>
      <p:sp>
        <p:nvSpPr>
          <p:cNvPr id="20" name="Text 15"/>
          <p:cNvSpPr/>
          <p:nvPr/>
        </p:nvSpPr>
        <p:spPr>
          <a:xfrm>
            <a:off x="685800" y="3694176"/>
            <a:ext cx="3017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0C9A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=MEDIANA(D2:D8)</a:t>
            </a:r>
            <a:endParaRPr lang="en-US" sz="1050" dirty="0"/>
          </a:p>
        </p:txBody>
      </p:sp>
      <p:sp>
        <p:nvSpPr>
          <p:cNvPr id="21" name="Text 16"/>
          <p:cNvSpPr/>
          <p:nvPr/>
        </p:nvSpPr>
        <p:spPr>
          <a:xfrm>
            <a:off x="685800" y="4069080"/>
            <a:ext cx="3017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7B97B0"/>
                </a:solidFill>
              </a:rPr>
              <a:t>Contexto:</a:t>
            </a:r>
            <a:endParaRPr lang="en-US" sz="800" dirty="0"/>
          </a:p>
        </p:txBody>
      </p:sp>
      <p:sp>
        <p:nvSpPr>
          <p:cNvPr id="22" name="Text 17"/>
          <p:cNvSpPr/>
          <p:nvPr/>
        </p:nvSpPr>
        <p:spPr>
          <a:xfrm>
            <a:off x="685800" y="4279392"/>
            <a:ext cx="30175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Salários: R$1.800, R$2.100, R$2.400, R$2.600, R$2.900, R$3.200, R$18.000</a:t>
            </a:r>
            <a:endParaRPr lang="en-US" sz="950" dirty="0"/>
          </a:p>
          <a:p>
            <a:pPr marL="0" indent="0">
              <a:buNone/>
            </a:pPr>
            <a:r>
              <a:rPr lang="en-US" sz="95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O salário do chefe não distorce o resultado</a:t>
            </a:r>
            <a:endParaRPr lang="en-US" sz="950" dirty="0"/>
          </a:p>
        </p:txBody>
      </p:sp>
      <p:sp>
        <p:nvSpPr>
          <p:cNvPr id="23" name="Shape 18"/>
          <p:cNvSpPr/>
          <p:nvPr/>
        </p:nvSpPr>
        <p:spPr>
          <a:xfrm>
            <a:off x="3977640" y="3401568"/>
            <a:ext cx="1920240" cy="1389888"/>
          </a:xfrm>
          <a:prstGeom prst="roundRect">
            <a:avLst>
              <a:gd name="adj" fmla="val 6579"/>
            </a:avLst>
          </a:prstGeom>
          <a:solidFill>
            <a:srgbClr val="00E676">
              <a:alpha val="12000"/>
            </a:srgbClr>
          </a:solidFill>
          <a:ln w="19050">
            <a:solidFill>
              <a:srgbClr val="00E676"/>
            </a:solidFill>
            <a:prstDash val="solid"/>
          </a:ln>
        </p:spPr>
      </p:sp>
      <p:sp>
        <p:nvSpPr>
          <p:cNvPr id="24" name="Text 19"/>
          <p:cNvSpPr/>
          <p:nvPr/>
        </p:nvSpPr>
        <p:spPr>
          <a:xfrm>
            <a:off x="4096512" y="3493008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kern="0" spc="100" dirty="0">
                <a:solidFill>
                  <a:srgbClr val="00E676"/>
                </a:solidFill>
              </a:rPr>
              <a:t>RESULTADO</a:t>
            </a:r>
            <a:endParaRPr lang="en-US" sz="700" dirty="0"/>
          </a:p>
        </p:txBody>
      </p:sp>
      <p:sp>
        <p:nvSpPr>
          <p:cNvPr id="25" name="Text 20"/>
          <p:cNvSpPr/>
          <p:nvPr/>
        </p:nvSpPr>
        <p:spPr>
          <a:xfrm>
            <a:off x="3977640" y="3767328"/>
            <a:ext cx="1920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00E676"/>
                </a:solidFill>
              </a:rPr>
              <a:t>R$2.600</a:t>
            </a:r>
            <a:endParaRPr lang="en-US" sz="2600" dirty="0"/>
          </a:p>
        </p:txBody>
      </p:sp>
      <p:sp>
        <p:nvSpPr>
          <p:cNvPr id="26" name="Text 21"/>
          <p:cNvSpPr/>
          <p:nvPr/>
        </p:nvSpPr>
        <p:spPr>
          <a:xfrm>
            <a:off x="3977640" y="4315968"/>
            <a:ext cx="1920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E0F7FA"/>
                </a:solidFill>
              </a:rPr>
              <a:t>Salário mediano</a:t>
            </a:r>
            <a:endParaRPr lang="en-US" sz="850" dirty="0"/>
          </a:p>
        </p:txBody>
      </p:sp>
      <p:sp>
        <p:nvSpPr>
          <p:cNvPr id="27" name="Shape 22"/>
          <p:cNvSpPr/>
          <p:nvPr/>
        </p:nvSpPr>
        <p:spPr>
          <a:xfrm>
            <a:off x="6035040" y="1508760"/>
            <a:ext cx="2788920" cy="3282696"/>
          </a:xfrm>
          <a:prstGeom prst="roundRect">
            <a:avLst>
              <a:gd name="adj" fmla="val 3934"/>
            </a:avLst>
          </a:prstGeom>
          <a:solidFill>
            <a:srgbClr val="162230"/>
          </a:solidFill>
          <a:ln w="12700">
            <a:solidFill>
              <a:srgbClr val="2A3F54"/>
            </a:solidFill>
            <a:prstDash val="solid"/>
          </a:ln>
          <a:effectLst>
            <a:outerShdw blurRad="101600" dist="38100" dir="2700000" algn="bl" rotWithShape="0">
              <a:srgbClr val="000000">
                <a:alpha val="15000"/>
              </a:srgbClr>
            </a:outerShdw>
          </a:effectLst>
        </p:spPr>
      </p:sp>
      <p:sp>
        <p:nvSpPr>
          <p:cNvPr id="28" name="Shape 23"/>
          <p:cNvSpPr/>
          <p:nvPr/>
        </p:nvSpPr>
        <p:spPr>
          <a:xfrm>
            <a:off x="6035040" y="1508760"/>
            <a:ext cx="2788920" cy="411480"/>
          </a:xfrm>
          <a:prstGeom prst="roundRect">
            <a:avLst>
              <a:gd name="adj" fmla="val 26667"/>
            </a:avLst>
          </a:prstGeom>
          <a:solidFill>
            <a:srgbClr val="00E676">
              <a:alpha val="80000"/>
            </a:srgbClr>
          </a:solidFill>
          <a:ln w="12700">
            <a:solidFill>
              <a:srgbClr val="00E676"/>
            </a:solidFill>
            <a:prstDash val="solid"/>
          </a:ln>
        </p:spPr>
      </p:sp>
      <p:sp>
        <p:nvSpPr>
          <p:cNvPr id="29" name="Text 24"/>
          <p:cNvSpPr/>
          <p:nvPr/>
        </p:nvSpPr>
        <p:spPr>
          <a:xfrm>
            <a:off x="6035040" y="1508760"/>
            <a:ext cx="2788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chemeClr val="bg1">
                    <a:lumMod val="95000"/>
                  </a:schemeClr>
                </a:solidFill>
              </a:rPr>
              <a:t>💡  DICA &amp; USO REAL</a:t>
            </a:r>
            <a:endParaRPr lang="en-US" sz="9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0" name="Text 25"/>
          <p:cNvSpPr/>
          <p:nvPr/>
        </p:nvSpPr>
        <p:spPr>
          <a:xfrm>
            <a:off x="6172200" y="2029968"/>
            <a:ext cx="2514600" cy="2670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Mediana é preferida à Média quando há valores extremos que distorcem a análise.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Exemplo clássico: análise de salários, preços de imóveis.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 o conjunto tiver número par de elementos, a MEDIANA calcula a média dos dois valores centrais.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Usada em relatórios de mercado imobiliário e análises econômicas.</a:t>
            </a:r>
            <a:endParaRPr lang="en-US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F19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7772400" y="-182880"/>
            <a:ext cx="1645920" cy="164592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>
            <a:alphaModFix amt="25000"/>
          </a:blip>
          <a:stretch>
            <a:fillRect/>
          </a:stretch>
        </p:blipFill>
        <p:spPr>
          <a:xfrm>
            <a:off x="6858000" y="2286000"/>
            <a:ext cx="2560320" cy="2560320"/>
          </a:xfrm>
          <a:prstGeom prst="rect">
            <a:avLst/>
          </a:prstGeom>
        </p:spPr>
      </p:pic>
      <p:sp>
        <p:nvSpPr>
          <p:cNvPr id="4" name="Shape 0"/>
          <p:cNvSpPr/>
          <p:nvPr/>
        </p:nvSpPr>
        <p:spPr>
          <a:xfrm>
            <a:off x="320040" y="411480"/>
            <a:ext cx="64008" cy="4297680"/>
          </a:xfrm>
          <a:prstGeom prst="roundRect">
            <a:avLst>
              <a:gd name="adj" fmla="val 42857"/>
            </a:avLst>
          </a:prstGeom>
          <a:solidFill>
            <a:srgbClr val="FFB74D"/>
          </a:solidFill>
          <a:ln w="12700">
            <a:solidFill>
              <a:srgbClr val="FFB74D"/>
            </a:solidFill>
            <a:prstDash val="solid"/>
          </a:ln>
        </p:spPr>
      </p:sp>
      <p:sp>
        <p:nvSpPr>
          <p:cNvPr id="5" name="Shape 1"/>
          <p:cNvSpPr/>
          <p:nvPr/>
        </p:nvSpPr>
        <p:spPr>
          <a:xfrm>
            <a:off x="548640" y="411480"/>
            <a:ext cx="640080" cy="640080"/>
          </a:xfrm>
          <a:prstGeom prst="ellipse">
            <a:avLst/>
          </a:prstGeom>
          <a:solidFill>
            <a:srgbClr val="FFB74D">
              <a:alpha val="80000"/>
            </a:srgbClr>
          </a:solidFill>
          <a:ln w="19050">
            <a:solidFill>
              <a:srgbClr val="FFB74D"/>
            </a:solidFill>
            <a:prstDash val="solid"/>
          </a:ln>
        </p:spPr>
      </p:sp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5">
            <a:biLevel thresh="50000"/>
          </a:blip>
          <a:stretch>
            <a:fillRect/>
          </a:stretch>
        </p:blipFill>
        <p:spPr>
          <a:xfrm>
            <a:off x="667512" y="530352"/>
            <a:ext cx="402336" cy="402336"/>
          </a:xfrm>
          <a:prstGeom prst="rect">
            <a:avLst/>
          </a:prstGeom>
        </p:spPr>
      </p:pic>
      <p:sp>
        <p:nvSpPr>
          <p:cNvPr id="7" name="Shape 2"/>
          <p:cNvSpPr/>
          <p:nvPr/>
        </p:nvSpPr>
        <p:spPr>
          <a:xfrm>
            <a:off x="1325880" y="457200"/>
            <a:ext cx="1371600" cy="292608"/>
          </a:xfrm>
          <a:prstGeom prst="roundRect">
            <a:avLst>
              <a:gd name="adj" fmla="val 18750"/>
            </a:avLst>
          </a:prstGeom>
          <a:solidFill>
            <a:srgbClr val="FFB74D">
              <a:alpha val="15000"/>
            </a:srgbClr>
          </a:solidFill>
          <a:ln w="12700">
            <a:solidFill>
              <a:srgbClr val="FFB74D"/>
            </a:solidFill>
            <a:prstDash val="solid"/>
          </a:ln>
        </p:spPr>
      </p:sp>
      <p:sp>
        <p:nvSpPr>
          <p:cNvPr id="8" name="Text 3"/>
          <p:cNvSpPr/>
          <p:nvPr/>
        </p:nvSpPr>
        <p:spPr>
          <a:xfrm>
            <a:off x="1325880" y="457200"/>
            <a:ext cx="1371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kern="0" spc="200" dirty="0">
                <a:solidFill>
                  <a:srgbClr val="FFB74D"/>
                </a:solidFill>
              </a:rPr>
              <a:t>MODA</a:t>
            </a:r>
            <a:endParaRPr lang="en-US" sz="800" dirty="0"/>
          </a:p>
        </p:txBody>
      </p:sp>
      <p:sp>
        <p:nvSpPr>
          <p:cNvPr id="9" name="Text 4"/>
          <p:cNvSpPr/>
          <p:nvPr/>
        </p:nvSpPr>
        <p:spPr>
          <a:xfrm>
            <a:off x="8046720" y="18288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B97B0"/>
                </a:solidFill>
              </a:rPr>
              <a:t>5 / 9</a:t>
            </a:r>
            <a:endParaRPr lang="en-US" sz="900" dirty="0"/>
          </a:p>
        </p:txBody>
      </p:sp>
      <p:sp>
        <p:nvSpPr>
          <p:cNvPr id="10" name="Text 5"/>
          <p:cNvSpPr/>
          <p:nvPr/>
        </p:nvSpPr>
        <p:spPr>
          <a:xfrm>
            <a:off x="1325880" y="795528"/>
            <a:ext cx="6858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Moda — O valor mais frequente</a:t>
            </a:r>
            <a:endParaRPr lang="en-US" sz="2800" dirty="0"/>
          </a:p>
        </p:txBody>
      </p:sp>
      <p:sp>
        <p:nvSpPr>
          <p:cNvPr id="11" name="Shape 6"/>
          <p:cNvSpPr/>
          <p:nvPr/>
        </p:nvSpPr>
        <p:spPr>
          <a:xfrm>
            <a:off x="548640" y="1508760"/>
            <a:ext cx="5120640" cy="777240"/>
          </a:xfrm>
          <a:prstGeom prst="roundRect">
            <a:avLst>
              <a:gd name="adj" fmla="val 11765"/>
            </a:avLst>
          </a:prstGeom>
          <a:solidFill>
            <a:srgbClr val="162230"/>
          </a:solidFill>
          <a:ln w="12700">
            <a:solidFill>
              <a:srgbClr val="2A3F54"/>
            </a:solidFill>
            <a:prstDash val="solid"/>
          </a:ln>
          <a:effectLst>
            <a:outerShdw blurRad="101600" dist="38100" dir="2700000" algn="bl" rotWithShape="0">
              <a:srgbClr val="000000">
                <a:alpha val="20000"/>
              </a:srgbClr>
            </a:outerShdw>
          </a:effectLst>
        </p:spPr>
      </p:sp>
      <p:sp>
        <p:nvSpPr>
          <p:cNvPr id="12" name="Text 7"/>
          <p:cNvSpPr/>
          <p:nvPr/>
        </p:nvSpPr>
        <p:spPr>
          <a:xfrm>
            <a:off x="685800" y="1572768"/>
            <a:ext cx="4846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100" dirty="0">
                <a:solidFill>
                  <a:srgbClr val="FFB74D"/>
                </a:solidFill>
              </a:rPr>
              <a:t>O que faz?</a:t>
            </a:r>
            <a:endParaRPr lang="en-US" sz="800" dirty="0"/>
          </a:p>
        </p:txBody>
      </p:sp>
      <p:sp>
        <p:nvSpPr>
          <p:cNvPr id="13" name="Text 8"/>
          <p:cNvSpPr/>
          <p:nvPr/>
        </p:nvSpPr>
        <p:spPr>
          <a:xfrm>
            <a:off x="685800" y="1801368"/>
            <a:ext cx="4846320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Retorna o valor que aparece com maior frequência em um conjunto de dados </a:t>
            </a:r>
            <a:r>
              <a:rPr lang="en-US" sz="1150" b="1" u="sng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numéricos</a:t>
            </a:r>
            <a:r>
              <a:rPr lang="en-US" sz="115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150" dirty="0"/>
          </a:p>
        </p:txBody>
      </p:sp>
      <p:sp>
        <p:nvSpPr>
          <p:cNvPr id="14" name="Shape 9"/>
          <p:cNvSpPr/>
          <p:nvPr/>
        </p:nvSpPr>
        <p:spPr>
          <a:xfrm>
            <a:off x="548640" y="2377440"/>
            <a:ext cx="5120640" cy="658368"/>
          </a:xfrm>
          <a:prstGeom prst="roundRect">
            <a:avLst>
              <a:gd name="adj" fmla="val 13889"/>
            </a:avLst>
          </a:prstGeom>
          <a:solidFill>
            <a:srgbClr val="0A1520"/>
          </a:solidFill>
          <a:ln w="19050">
            <a:solidFill>
              <a:srgbClr val="FFB74D"/>
            </a:solidFill>
            <a:prstDash val="solid"/>
          </a:ln>
        </p:spPr>
      </p:sp>
      <p:sp>
        <p:nvSpPr>
          <p:cNvPr id="15" name="Text 10"/>
          <p:cNvSpPr/>
          <p:nvPr/>
        </p:nvSpPr>
        <p:spPr>
          <a:xfrm>
            <a:off x="685800" y="2423160"/>
            <a:ext cx="1097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b="1" kern="0" spc="200" dirty="0">
                <a:solidFill>
                  <a:srgbClr val="FFB74D"/>
                </a:solidFill>
              </a:rPr>
              <a:t>SINTAXE</a:t>
            </a:r>
            <a:endParaRPr lang="en-US" sz="700" dirty="0"/>
          </a:p>
        </p:txBody>
      </p:sp>
      <p:sp>
        <p:nvSpPr>
          <p:cNvPr id="16" name="Text 11"/>
          <p:cNvSpPr/>
          <p:nvPr/>
        </p:nvSpPr>
        <p:spPr>
          <a:xfrm>
            <a:off x="685800" y="2651760"/>
            <a:ext cx="4846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b="1" dirty="0">
                <a:solidFill>
                  <a:srgbClr val="00E67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=</a:t>
            </a:r>
            <a:r>
              <a:rPr lang="en-US" sz="1200" b="1" dirty="0" smtClean="0">
                <a:solidFill>
                  <a:srgbClr val="00E67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MODO.ÚNICO(</a:t>
            </a:r>
            <a:r>
              <a:rPr lang="en-US" sz="1200" b="1" dirty="0" smtClean="0">
                <a:solidFill>
                  <a:srgbClr val="00E67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núm1</a:t>
            </a:r>
            <a:r>
              <a:rPr lang="en-US" sz="1200" b="1" dirty="0">
                <a:solidFill>
                  <a:srgbClr val="00E67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; [núm2]; ...)</a:t>
            </a:r>
            <a:endParaRPr lang="en-US" sz="1200" dirty="0"/>
          </a:p>
        </p:txBody>
      </p:sp>
      <p:sp>
        <p:nvSpPr>
          <p:cNvPr id="17" name="Text 12"/>
          <p:cNvSpPr/>
          <p:nvPr/>
        </p:nvSpPr>
        <p:spPr>
          <a:xfrm>
            <a:off x="548640" y="3145536"/>
            <a:ext cx="2743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200" dirty="0">
                <a:solidFill>
                  <a:srgbClr val="7B97B0"/>
                </a:solidFill>
              </a:rPr>
              <a:t>EXEMPLO PRÁTICO</a:t>
            </a:r>
            <a:endParaRPr lang="en-US" sz="800" dirty="0"/>
          </a:p>
        </p:txBody>
      </p:sp>
      <p:sp>
        <p:nvSpPr>
          <p:cNvPr id="18" name="Shape 13"/>
          <p:cNvSpPr/>
          <p:nvPr/>
        </p:nvSpPr>
        <p:spPr>
          <a:xfrm>
            <a:off x="548640" y="3401568"/>
            <a:ext cx="3291840" cy="1389888"/>
          </a:xfrm>
          <a:prstGeom prst="roundRect">
            <a:avLst>
              <a:gd name="adj" fmla="val 6579"/>
            </a:avLst>
          </a:prstGeom>
          <a:solidFill>
            <a:srgbClr val="162230"/>
          </a:solidFill>
          <a:ln w="12700">
            <a:solidFill>
              <a:srgbClr val="2A3F54"/>
            </a:solidFill>
            <a:prstDash val="solid"/>
          </a:ln>
          <a:effectLst>
            <a:outerShdw blurRad="101600" dist="38100" dir="2700000" algn="bl" rotWithShape="0">
              <a:srgbClr val="000000">
                <a:alpha val="15000"/>
              </a:srgbClr>
            </a:outerShdw>
          </a:effectLst>
        </p:spPr>
      </p:sp>
      <p:sp>
        <p:nvSpPr>
          <p:cNvPr id="19" name="Text 14"/>
          <p:cNvSpPr/>
          <p:nvPr/>
        </p:nvSpPr>
        <p:spPr>
          <a:xfrm>
            <a:off x="685800" y="3465576"/>
            <a:ext cx="3017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7B97B0"/>
                </a:solidFill>
              </a:rPr>
              <a:t>Fórmula:</a:t>
            </a:r>
            <a:endParaRPr lang="en-US" sz="800" dirty="0"/>
          </a:p>
        </p:txBody>
      </p:sp>
      <p:sp>
        <p:nvSpPr>
          <p:cNvPr id="20" name="Text 15"/>
          <p:cNvSpPr/>
          <p:nvPr/>
        </p:nvSpPr>
        <p:spPr>
          <a:xfrm>
            <a:off x="685800" y="3694176"/>
            <a:ext cx="3017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50" b="1" dirty="0">
                <a:solidFill>
                  <a:srgbClr val="00C9A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=</a:t>
            </a:r>
            <a:r>
              <a:rPr lang="en-US" sz="1050" b="1" dirty="0" smtClean="0">
                <a:solidFill>
                  <a:srgbClr val="00C9A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MODO.ÚNICO(A</a:t>
            </a:r>
            <a:r>
              <a:rPr lang="en-US" sz="1050" b="1" dirty="0" smtClean="0">
                <a:solidFill>
                  <a:srgbClr val="00C9A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2:A7)</a:t>
            </a:r>
            <a:endParaRPr lang="en-US" sz="1050" dirty="0"/>
          </a:p>
        </p:txBody>
      </p:sp>
      <p:sp>
        <p:nvSpPr>
          <p:cNvPr id="21" name="Text 16"/>
          <p:cNvSpPr/>
          <p:nvPr/>
        </p:nvSpPr>
        <p:spPr>
          <a:xfrm>
            <a:off x="685800" y="4069080"/>
            <a:ext cx="3017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7B97B0"/>
                </a:solidFill>
              </a:rPr>
              <a:t>Contexto:</a:t>
            </a:r>
            <a:endParaRPr lang="en-US" sz="800" dirty="0"/>
          </a:p>
        </p:txBody>
      </p:sp>
      <p:sp>
        <p:nvSpPr>
          <p:cNvPr id="22" name="Text 17"/>
          <p:cNvSpPr/>
          <p:nvPr/>
        </p:nvSpPr>
        <p:spPr>
          <a:xfrm>
            <a:off x="685800" y="4279392"/>
            <a:ext cx="30175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50" dirty="0" err="1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Notas</a:t>
            </a:r>
            <a:r>
              <a:rPr lang="en-US" sz="95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950" dirty="0" smtClean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6 </a:t>
            </a:r>
            <a:r>
              <a:rPr lang="en-US" sz="950" dirty="0" err="1" smtClean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</a:t>
            </a:r>
            <a:r>
              <a:rPr lang="en-US" sz="950" dirty="0" smtClean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950" dirty="0" err="1" smtClean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diferentes</a:t>
            </a:r>
            <a:r>
              <a:rPr lang="en-US" sz="950" dirty="0" smtClean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</a:t>
            </a:r>
            <a:r>
              <a:rPr lang="en-US" sz="95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7, 8, 6, 9, </a:t>
            </a:r>
            <a:r>
              <a:rPr lang="en-US" sz="950" dirty="0" smtClean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8, 10</a:t>
            </a:r>
            <a:endParaRPr lang="en-US" sz="950" dirty="0"/>
          </a:p>
          <a:p>
            <a:pPr marL="0" indent="0">
              <a:buNone/>
            </a:pPr>
            <a:r>
              <a:rPr lang="en-US" sz="950" dirty="0" smtClean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A nota 8 é a </a:t>
            </a:r>
            <a:r>
              <a:rPr lang="en-US" sz="950" dirty="0" err="1" smtClean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moda</a:t>
            </a:r>
            <a:endParaRPr lang="en-US" sz="950" dirty="0"/>
          </a:p>
        </p:txBody>
      </p:sp>
      <p:sp>
        <p:nvSpPr>
          <p:cNvPr id="23" name="Shape 18"/>
          <p:cNvSpPr/>
          <p:nvPr/>
        </p:nvSpPr>
        <p:spPr>
          <a:xfrm>
            <a:off x="3977640" y="3401568"/>
            <a:ext cx="1920240" cy="1389888"/>
          </a:xfrm>
          <a:prstGeom prst="roundRect">
            <a:avLst>
              <a:gd name="adj" fmla="val 6579"/>
            </a:avLst>
          </a:prstGeom>
          <a:solidFill>
            <a:srgbClr val="FFB74D">
              <a:alpha val="12000"/>
            </a:srgbClr>
          </a:solidFill>
          <a:ln w="19050">
            <a:solidFill>
              <a:srgbClr val="FFB74D"/>
            </a:solidFill>
            <a:prstDash val="solid"/>
          </a:ln>
        </p:spPr>
      </p:sp>
      <p:sp>
        <p:nvSpPr>
          <p:cNvPr id="24" name="Text 19"/>
          <p:cNvSpPr/>
          <p:nvPr/>
        </p:nvSpPr>
        <p:spPr>
          <a:xfrm>
            <a:off x="4096512" y="3493008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kern="0" spc="100" dirty="0">
                <a:solidFill>
                  <a:srgbClr val="FFB74D"/>
                </a:solidFill>
              </a:rPr>
              <a:t>RESULTADO</a:t>
            </a:r>
            <a:endParaRPr lang="en-US" sz="700" dirty="0"/>
          </a:p>
        </p:txBody>
      </p:sp>
      <p:sp>
        <p:nvSpPr>
          <p:cNvPr id="25" name="Text 20"/>
          <p:cNvSpPr/>
          <p:nvPr/>
        </p:nvSpPr>
        <p:spPr>
          <a:xfrm>
            <a:off x="3977640" y="3767328"/>
            <a:ext cx="1920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 smtClean="0">
                <a:solidFill>
                  <a:srgbClr val="FFB74D"/>
                </a:solidFill>
              </a:rPr>
              <a:t>8</a:t>
            </a:r>
            <a:endParaRPr lang="en-US" sz="2600" dirty="0"/>
          </a:p>
        </p:txBody>
      </p:sp>
      <p:sp>
        <p:nvSpPr>
          <p:cNvPr id="26" name="Text 21"/>
          <p:cNvSpPr/>
          <p:nvPr/>
        </p:nvSpPr>
        <p:spPr>
          <a:xfrm>
            <a:off x="3977640" y="4315968"/>
            <a:ext cx="1920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dirty="0" smtClean="0">
                <a:solidFill>
                  <a:srgbClr val="E0F7FA"/>
                </a:solidFill>
              </a:rPr>
              <a:t>Nota que </a:t>
            </a:r>
            <a:r>
              <a:rPr lang="en-US" sz="850" dirty="0" err="1" smtClean="0">
                <a:solidFill>
                  <a:srgbClr val="E0F7FA"/>
                </a:solidFill>
              </a:rPr>
              <a:t>mais</a:t>
            </a:r>
            <a:r>
              <a:rPr lang="en-US" sz="850" dirty="0" smtClean="0">
                <a:solidFill>
                  <a:srgbClr val="E0F7FA"/>
                </a:solidFill>
              </a:rPr>
              <a:t> </a:t>
            </a:r>
            <a:r>
              <a:rPr lang="en-US" sz="850" dirty="0" err="1" smtClean="0">
                <a:solidFill>
                  <a:srgbClr val="E0F7FA"/>
                </a:solidFill>
              </a:rPr>
              <a:t>aparece</a:t>
            </a:r>
            <a:endParaRPr lang="en-US" sz="850" dirty="0"/>
          </a:p>
        </p:txBody>
      </p:sp>
      <p:sp>
        <p:nvSpPr>
          <p:cNvPr id="27" name="Shape 22"/>
          <p:cNvSpPr/>
          <p:nvPr/>
        </p:nvSpPr>
        <p:spPr>
          <a:xfrm>
            <a:off x="6035040" y="1508760"/>
            <a:ext cx="2788920" cy="3282696"/>
          </a:xfrm>
          <a:prstGeom prst="roundRect">
            <a:avLst>
              <a:gd name="adj" fmla="val 3934"/>
            </a:avLst>
          </a:prstGeom>
          <a:solidFill>
            <a:srgbClr val="162230"/>
          </a:solidFill>
          <a:ln w="12700">
            <a:solidFill>
              <a:srgbClr val="2A3F54"/>
            </a:solidFill>
            <a:prstDash val="solid"/>
          </a:ln>
          <a:effectLst>
            <a:outerShdw blurRad="101600" dist="38100" dir="2700000" algn="bl" rotWithShape="0">
              <a:srgbClr val="000000">
                <a:alpha val="15000"/>
              </a:srgbClr>
            </a:outerShdw>
          </a:effectLst>
        </p:spPr>
      </p:sp>
      <p:sp>
        <p:nvSpPr>
          <p:cNvPr id="28" name="Shape 23"/>
          <p:cNvSpPr/>
          <p:nvPr/>
        </p:nvSpPr>
        <p:spPr>
          <a:xfrm>
            <a:off x="6035040" y="1508760"/>
            <a:ext cx="2788920" cy="411480"/>
          </a:xfrm>
          <a:prstGeom prst="roundRect">
            <a:avLst>
              <a:gd name="adj" fmla="val 26667"/>
            </a:avLst>
          </a:prstGeom>
          <a:solidFill>
            <a:srgbClr val="FFB74D">
              <a:alpha val="80000"/>
            </a:srgbClr>
          </a:solidFill>
          <a:ln w="12700">
            <a:solidFill>
              <a:srgbClr val="FFB74D"/>
            </a:solidFill>
            <a:prstDash val="solid"/>
          </a:ln>
        </p:spPr>
      </p:sp>
      <p:sp>
        <p:nvSpPr>
          <p:cNvPr id="29" name="Text 24"/>
          <p:cNvSpPr/>
          <p:nvPr/>
        </p:nvSpPr>
        <p:spPr>
          <a:xfrm>
            <a:off x="6035040" y="1508760"/>
            <a:ext cx="2788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chemeClr val="bg1">
                    <a:lumMod val="95000"/>
                  </a:schemeClr>
                </a:solidFill>
              </a:rPr>
              <a:t>💡  DICA &amp; USO REAL</a:t>
            </a:r>
            <a:endParaRPr lang="en-US" sz="9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0" name="Text 25"/>
          <p:cNvSpPr/>
          <p:nvPr/>
        </p:nvSpPr>
        <p:spPr>
          <a:xfrm>
            <a:off x="6172200" y="2029968"/>
            <a:ext cx="2514600" cy="2670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Ótima para identificar o produto mais vendido, nota mais comum, horário de pico.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Atenção: se não houver repetição, retorna erro #N/D.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 textos, use </a:t>
            </a:r>
            <a:r>
              <a:rPr lang="en-US" sz="1050" dirty="0" smtClean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CONT.SE</a:t>
            </a:r>
            <a:r>
              <a:rPr lang="en-US" sz="105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F19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7772400" y="-182880"/>
            <a:ext cx="1645920" cy="164592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>
            <a:alphaModFix amt="25000"/>
          </a:blip>
          <a:stretch>
            <a:fillRect/>
          </a:stretch>
        </p:blipFill>
        <p:spPr>
          <a:xfrm>
            <a:off x="6858000" y="2286000"/>
            <a:ext cx="2560320" cy="2560320"/>
          </a:xfrm>
          <a:prstGeom prst="rect">
            <a:avLst/>
          </a:prstGeom>
        </p:spPr>
      </p:pic>
      <p:sp>
        <p:nvSpPr>
          <p:cNvPr id="4" name="Shape 0"/>
          <p:cNvSpPr/>
          <p:nvPr/>
        </p:nvSpPr>
        <p:spPr>
          <a:xfrm>
            <a:off x="320040" y="411480"/>
            <a:ext cx="64008" cy="4297680"/>
          </a:xfrm>
          <a:prstGeom prst="roundRect">
            <a:avLst>
              <a:gd name="adj" fmla="val 42857"/>
            </a:avLst>
          </a:prstGeom>
          <a:solidFill>
            <a:srgbClr val="CE93D8"/>
          </a:solidFill>
          <a:ln w="12700">
            <a:solidFill>
              <a:srgbClr val="CE93D8"/>
            </a:solidFill>
            <a:prstDash val="solid"/>
          </a:ln>
        </p:spPr>
      </p:sp>
      <p:sp>
        <p:nvSpPr>
          <p:cNvPr id="5" name="Shape 1"/>
          <p:cNvSpPr/>
          <p:nvPr/>
        </p:nvSpPr>
        <p:spPr>
          <a:xfrm>
            <a:off x="548640" y="411480"/>
            <a:ext cx="640080" cy="640080"/>
          </a:xfrm>
          <a:prstGeom prst="ellipse">
            <a:avLst/>
          </a:prstGeom>
          <a:solidFill>
            <a:srgbClr val="CE93D8">
              <a:alpha val="80000"/>
            </a:srgbClr>
          </a:solidFill>
          <a:ln w="19050">
            <a:solidFill>
              <a:srgbClr val="CE93D8"/>
            </a:solidFill>
            <a:prstDash val="solid"/>
          </a:ln>
        </p:spPr>
      </p:sp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5">
            <a:biLevel thresh="50000"/>
          </a:blip>
          <a:stretch>
            <a:fillRect/>
          </a:stretch>
        </p:blipFill>
        <p:spPr>
          <a:xfrm>
            <a:off x="667512" y="530352"/>
            <a:ext cx="402336" cy="402336"/>
          </a:xfrm>
          <a:prstGeom prst="rect">
            <a:avLst/>
          </a:prstGeom>
        </p:spPr>
      </p:pic>
      <p:sp>
        <p:nvSpPr>
          <p:cNvPr id="7" name="Shape 2"/>
          <p:cNvSpPr/>
          <p:nvPr/>
        </p:nvSpPr>
        <p:spPr>
          <a:xfrm>
            <a:off x="1325880" y="457200"/>
            <a:ext cx="1371600" cy="292608"/>
          </a:xfrm>
          <a:prstGeom prst="roundRect">
            <a:avLst>
              <a:gd name="adj" fmla="val 18750"/>
            </a:avLst>
          </a:prstGeom>
          <a:solidFill>
            <a:srgbClr val="CE93D8">
              <a:alpha val="15000"/>
            </a:srgbClr>
          </a:solidFill>
          <a:ln w="12700">
            <a:solidFill>
              <a:srgbClr val="CE93D8"/>
            </a:solidFill>
            <a:prstDash val="solid"/>
          </a:ln>
        </p:spPr>
      </p:sp>
      <p:sp>
        <p:nvSpPr>
          <p:cNvPr id="8" name="Text 3"/>
          <p:cNvSpPr/>
          <p:nvPr/>
        </p:nvSpPr>
        <p:spPr>
          <a:xfrm>
            <a:off x="1325880" y="457200"/>
            <a:ext cx="1371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kern="0" spc="200" dirty="0">
                <a:solidFill>
                  <a:srgbClr val="CE93D8"/>
                </a:solidFill>
              </a:rPr>
              <a:t>SOMASE</a:t>
            </a:r>
            <a:endParaRPr lang="en-US" sz="800" dirty="0"/>
          </a:p>
        </p:txBody>
      </p:sp>
      <p:sp>
        <p:nvSpPr>
          <p:cNvPr id="9" name="Text 4"/>
          <p:cNvSpPr/>
          <p:nvPr/>
        </p:nvSpPr>
        <p:spPr>
          <a:xfrm>
            <a:off x="8046720" y="18288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B97B0"/>
                </a:solidFill>
              </a:rPr>
              <a:t>6 / 9</a:t>
            </a:r>
            <a:endParaRPr lang="en-US" sz="900" dirty="0"/>
          </a:p>
        </p:txBody>
      </p:sp>
      <p:sp>
        <p:nvSpPr>
          <p:cNvPr id="10" name="Text 5"/>
          <p:cNvSpPr/>
          <p:nvPr/>
        </p:nvSpPr>
        <p:spPr>
          <a:xfrm>
            <a:off x="1325880" y="795528"/>
            <a:ext cx="6858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SOMASE — Soma com condição</a:t>
            </a:r>
            <a:endParaRPr lang="en-US" sz="2800" dirty="0"/>
          </a:p>
        </p:txBody>
      </p:sp>
      <p:sp>
        <p:nvSpPr>
          <p:cNvPr id="11" name="Shape 6"/>
          <p:cNvSpPr/>
          <p:nvPr/>
        </p:nvSpPr>
        <p:spPr>
          <a:xfrm>
            <a:off x="548640" y="1508760"/>
            <a:ext cx="5120640" cy="777240"/>
          </a:xfrm>
          <a:prstGeom prst="roundRect">
            <a:avLst>
              <a:gd name="adj" fmla="val 11765"/>
            </a:avLst>
          </a:prstGeom>
          <a:solidFill>
            <a:srgbClr val="162230"/>
          </a:solidFill>
          <a:ln w="12700">
            <a:solidFill>
              <a:srgbClr val="2A3F54"/>
            </a:solidFill>
            <a:prstDash val="solid"/>
          </a:ln>
          <a:effectLst>
            <a:outerShdw blurRad="101600" dist="38100" dir="2700000" algn="bl" rotWithShape="0">
              <a:srgbClr val="000000">
                <a:alpha val="20000"/>
              </a:srgbClr>
            </a:outerShdw>
          </a:effectLst>
        </p:spPr>
      </p:sp>
      <p:sp>
        <p:nvSpPr>
          <p:cNvPr id="12" name="Text 7"/>
          <p:cNvSpPr/>
          <p:nvPr/>
        </p:nvSpPr>
        <p:spPr>
          <a:xfrm>
            <a:off x="685800" y="1572768"/>
            <a:ext cx="4846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100" dirty="0">
                <a:solidFill>
                  <a:srgbClr val="CE93D8"/>
                </a:solidFill>
              </a:rPr>
              <a:t>O que faz?</a:t>
            </a:r>
            <a:endParaRPr lang="en-US" sz="800" dirty="0"/>
          </a:p>
        </p:txBody>
      </p:sp>
      <p:sp>
        <p:nvSpPr>
          <p:cNvPr id="13" name="Text 8"/>
          <p:cNvSpPr/>
          <p:nvPr/>
        </p:nvSpPr>
        <p:spPr>
          <a:xfrm>
            <a:off x="685800" y="1801368"/>
            <a:ext cx="4846320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Soma apenas os valores que atendem a uma condição especificada. Perfeita para somar por categoria ou critério.</a:t>
            </a:r>
            <a:endParaRPr lang="en-US" sz="1150" dirty="0"/>
          </a:p>
        </p:txBody>
      </p:sp>
      <p:sp>
        <p:nvSpPr>
          <p:cNvPr id="14" name="Shape 9"/>
          <p:cNvSpPr/>
          <p:nvPr/>
        </p:nvSpPr>
        <p:spPr>
          <a:xfrm>
            <a:off x="548640" y="2377440"/>
            <a:ext cx="5120640" cy="658368"/>
          </a:xfrm>
          <a:prstGeom prst="roundRect">
            <a:avLst>
              <a:gd name="adj" fmla="val 13889"/>
            </a:avLst>
          </a:prstGeom>
          <a:solidFill>
            <a:srgbClr val="0A1520"/>
          </a:solidFill>
          <a:ln w="19050">
            <a:solidFill>
              <a:srgbClr val="CE93D8"/>
            </a:solidFill>
            <a:prstDash val="solid"/>
          </a:ln>
        </p:spPr>
      </p:sp>
      <p:sp>
        <p:nvSpPr>
          <p:cNvPr id="15" name="Text 10"/>
          <p:cNvSpPr/>
          <p:nvPr/>
        </p:nvSpPr>
        <p:spPr>
          <a:xfrm>
            <a:off x="685800" y="2423160"/>
            <a:ext cx="1097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b="1" kern="0" spc="200" dirty="0">
                <a:solidFill>
                  <a:srgbClr val="CE93D8"/>
                </a:solidFill>
              </a:rPr>
              <a:t>SINTAXE</a:t>
            </a:r>
            <a:endParaRPr lang="en-US" sz="700" dirty="0"/>
          </a:p>
        </p:txBody>
      </p:sp>
      <p:sp>
        <p:nvSpPr>
          <p:cNvPr id="16" name="Text 11"/>
          <p:cNvSpPr/>
          <p:nvPr/>
        </p:nvSpPr>
        <p:spPr>
          <a:xfrm>
            <a:off x="685800" y="2651760"/>
            <a:ext cx="4846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0E67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=SOMASE(intervalo; critério; [soma_intervalo])</a:t>
            </a:r>
            <a:endParaRPr lang="en-US" sz="1200" dirty="0"/>
          </a:p>
        </p:txBody>
      </p:sp>
      <p:sp>
        <p:nvSpPr>
          <p:cNvPr id="17" name="Text 12"/>
          <p:cNvSpPr/>
          <p:nvPr/>
        </p:nvSpPr>
        <p:spPr>
          <a:xfrm>
            <a:off x="548640" y="3145536"/>
            <a:ext cx="2743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200" dirty="0">
                <a:solidFill>
                  <a:srgbClr val="7B97B0"/>
                </a:solidFill>
              </a:rPr>
              <a:t>EXEMPLO PRÁTICO</a:t>
            </a:r>
            <a:endParaRPr lang="en-US" sz="800" dirty="0"/>
          </a:p>
        </p:txBody>
      </p:sp>
      <p:sp>
        <p:nvSpPr>
          <p:cNvPr id="18" name="Shape 13"/>
          <p:cNvSpPr/>
          <p:nvPr/>
        </p:nvSpPr>
        <p:spPr>
          <a:xfrm>
            <a:off x="548640" y="3401568"/>
            <a:ext cx="3291840" cy="1389888"/>
          </a:xfrm>
          <a:prstGeom prst="roundRect">
            <a:avLst>
              <a:gd name="adj" fmla="val 6579"/>
            </a:avLst>
          </a:prstGeom>
          <a:solidFill>
            <a:srgbClr val="162230"/>
          </a:solidFill>
          <a:ln w="12700">
            <a:solidFill>
              <a:srgbClr val="2A3F54"/>
            </a:solidFill>
            <a:prstDash val="solid"/>
          </a:ln>
          <a:effectLst>
            <a:outerShdw blurRad="101600" dist="38100" dir="2700000" algn="bl" rotWithShape="0">
              <a:srgbClr val="000000">
                <a:alpha val="15000"/>
              </a:srgbClr>
            </a:outerShdw>
          </a:effectLst>
        </p:spPr>
      </p:sp>
      <p:sp>
        <p:nvSpPr>
          <p:cNvPr id="19" name="Text 14"/>
          <p:cNvSpPr/>
          <p:nvPr/>
        </p:nvSpPr>
        <p:spPr>
          <a:xfrm>
            <a:off x="685800" y="3465576"/>
            <a:ext cx="3017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7B97B0"/>
                </a:solidFill>
              </a:rPr>
              <a:t>Fórmula:</a:t>
            </a:r>
            <a:endParaRPr lang="en-US" sz="800" dirty="0"/>
          </a:p>
        </p:txBody>
      </p:sp>
      <p:sp>
        <p:nvSpPr>
          <p:cNvPr id="20" name="Text 15"/>
          <p:cNvSpPr/>
          <p:nvPr/>
        </p:nvSpPr>
        <p:spPr>
          <a:xfrm>
            <a:off x="685800" y="3694176"/>
            <a:ext cx="3017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0C9A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=SOMASE(A2:A10;"Sul";B2:B10)</a:t>
            </a:r>
            <a:endParaRPr lang="en-US" sz="1050" dirty="0"/>
          </a:p>
        </p:txBody>
      </p:sp>
      <p:sp>
        <p:nvSpPr>
          <p:cNvPr id="21" name="Text 16"/>
          <p:cNvSpPr/>
          <p:nvPr/>
        </p:nvSpPr>
        <p:spPr>
          <a:xfrm>
            <a:off x="685800" y="4069080"/>
            <a:ext cx="3017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7B97B0"/>
                </a:solidFill>
              </a:rPr>
              <a:t>Contexto:</a:t>
            </a:r>
            <a:endParaRPr lang="en-US" sz="800" dirty="0"/>
          </a:p>
        </p:txBody>
      </p:sp>
      <p:sp>
        <p:nvSpPr>
          <p:cNvPr id="22" name="Text 17"/>
          <p:cNvSpPr/>
          <p:nvPr/>
        </p:nvSpPr>
        <p:spPr>
          <a:xfrm>
            <a:off x="685800" y="4279392"/>
            <a:ext cx="30175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Col. A = Região, Col. B = Vendas</a:t>
            </a:r>
            <a:endParaRPr lang="en-US" sz="950" dirty="0"/>
          </a:p>
          <a:p>
            <a:pPr marL="0" indent="0">
              <a:buNone/>
            </a:pPr>
            <a:r>
              <a:rPr lang="en-US" sz="95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Soma somente as vendas da região Sul</a:t>
            </a:r>
            <a:endParaRPr lang="en-US" sz="950" dirty="0"/>
          </a:p>
        </p:txBody>
      </p:sp>
      <p:sp>
        <p:nvSpPr>
          <p:cNvPr id="23" name="Shape 18"/>
          <p:cNvSpPr/>
          <p:nvPr/>
        </p:nvSpPr>
        <p:spPr>
          <a:xfrm>
            <a:off x="3977640" y="3401568"/>
            <a:ext cx="1920240" cy="1389888"/>
          </a:xfrm>
          <a:prstGeom prst="roundRect">
            <a:avLst>
              <a:gd name="adj" fmla="val 6579"/>
            </a:avLst>
          </a:prstGeom>
          <a:solidFill>
            <a:srgbClr val="CE93D8">
              <a:alpha val="12000"/>
            </a:srgbClr>
          </a:solidFill>
          <a:ln w="19050">
            <a:solidFill>
              <a:srgbClr val="CE93D8"/>
            </a:solidFill>
            <a:prstDash val="solid"/>
          </a:ln>
        </p:spPr>
      </p:sp>
      <p:sp>
        <p:nvSpPr>
          <p:cNvPr id="24" name="Text 19"/>
          <p:cNvSpPr/>
          <p:nvPr/>
        </p:nvSpPr>
        <p:spPr>
          <a:xfrm>
            <a:off x="4096512" y="3493008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kern="0" spc="100" dirty="0">
                <a:solidFill>
                  <a:srgbClr val="CE93D8"/>
                </a:solidFill>
              </a:rPr>
              <a:t>RESULTADO</a:t>
            </a:r>
            <a:endParaRPr lang="en-US" sz="700" dirty="0"/>
          </a:p>
        </p:txBody>
      </p:sp>
      <p:sp>
        <p:nvSpPr>
          <p:cNvPr id="25" name="Text 20"/>
          <p:cNvSpPr/>
          <p:nvPr/>
        </p:nvSpPr>
        <p:spPr>
          <a:xfrm>
            <a:off x="3977640" y="3767328"/>
            <a:ext cx="1920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CE93D8"/>
                </a:solidFill>
              </a:rPr>
              <a:t>R$4.230</a:t>
            </a:r>
            <a:endParaRPr lang="en-US" sz="2600" dirty="0"/>
          </a:p>
        </p:txBody>
      </p:sp>
      <p:sp>
        <p:nvSpPr>
          <p:cNvPr id="26" name="Text 21"/>
          <p:cNvSpPr/>
          <p:nvPr/>
        </p:nvSpPr>
        <p:spPr>
          <a:xfrm>
            <a:off x="3977640" y="4315968"/>
            <a:ext cx="1920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E0F7FA"/>
                </a:solidFill>
              </a:rPr>
              <a:t>Vendas Sul</a:t>
            </a:r>
            <a:endParaRPr lang="en-US" sz="850" dirty="0"/>
          </a:p>
        </p:txBody>
      </p:sp>
      <p:sp>
        <p:nvSpPr>
          <p:cNvPr id="27" name="Shape 22"/>
          <p:cNvSpPr/>
          <p:nvPr/>
        </p:nvSpPr>
        <p:spPr>
          <a:xfrm>
            <a:off x="6035040" y="1508760"/>
            <a:ext cx="2788920" cy="3282696"/>
          </a:xfrm>
          <a:prstGeom prst="roundRect">
            <a:avLst>
              <a:gd name="adj" fmla="val 3934"/>
            </a:avLst>
          </a:prstGeom>
          <a:solidFill>
            <a:srgbClr val="162230"/>
          </a:solidFill>
          <a:ln w="12700">
            <a:solidFill>
              <a:srgbClr val="2A3F54"/>
            </a:solidFill>
            <a:prstDash val="solid"/>
          </a:ln>
          <a:effectLst>
            <a:outerShdw blurRad="101600" dist="38100" dir="2700000" algn="bl" rotWithShape="0">
              <a:srgbClr val="000000">
                <a:alpha val="15000"/>
              </a:srgbClr>
            </a:outerShdw>
          </a:effectLst>
        </p:spPr>
      </p:sp>
      <p:sp>
        <p:nvSpPr>
          <p:cNvPr id="28" name="Shape 23"/>
          <p:cNvSpPr/>
          <p:nvPr/>
        </p:nvSpPr>
        <p:spPr>
          <a:xfrm>
            <a:off x="6035040" y="1508760"/>
            <a:ext cx="2788920" cy="411480"/>
          </a:xfrm>
          <a:prstGeom prst="roundRect">
            <a:avLst>
              <a:gd name="adj" fmla="val 26667"/>
            </a:avLst>
          </a:prstGeom>
          <a:solidFill>
            <a:srgbClr val="CE93D8">
              <a:alpha val="80000"/>
            </a:srgbClr>
          </a:solidFill>
          <a:ln w="12700">
            <a:solidFill>
              <a:srgbClr val="CE93D8"/>
            </a:solidFill>
            <a:prstDash val="solid"/>
          </a:ln>
        </p:spPr>
      </p:sp>
      <p:sp>
        <p:nvSpPr>
          <p:cNvPr id="29" name="Text 24"/>
          <p:cNvSpPr/>
          <p:nvPr/>
        </p:nvSpPr>
        <p:spPr>
          <a:xfrm>
            <a:off x="6035040" y="1508760"/>
            <a:ext cx="2788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chemeClr val="bg1">
                    <a:lumMod val="95000"/>
                  </a:schemeClr>
                </a:solidFill>
              </a:rPr>
              <a:t>💡  DICA &amp; USO REAL</a:t>
            </a:r>
            <a:endParaRPr lang="en-US" sz="9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0" name="Text 25"/>
          <p:cNvSpPr/>
          <p:nvPr/>
        </p:nvSpPr>
        <p:spPr>
          <a:xfrm>
            <a:off x="6172200" y="2029968"/>
            <a:ext cx="2514600" cy="2670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Muito usada para relatórios por categoria.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critério pode ser: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Texto: "Sul"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Número: &gt;1000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Referência: A1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Curinga: "*SP*"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 múltiplas condições, use: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=SOMASES(soma_int; critério_int1; critério1; ...)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Exemplo: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=SOMASES(B:B; A:A; "Sul"; C:C; "2024")</a:t>
            </a:r>
            <a:endParaRPr lang="en-US" sz="10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F19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7772400" y="-182880"/>
            <a:ext cx="1645920" cy="164592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>
            <a:alphaModFix amt="25000"/>
          </a:blip>
          <a:stretch>
            <a:fillRect/>
          </a:stretch>
        </p:blipFill>
        <p:spPr>
          <a:xfrm>
            <a:off x="6858000" y="2286000"/>
            <a:ext cx="2560320" cy="2560320"/>
          </a:xfrm>
          <a:prstGeom prst="rect">
            <a:avLst/>
          </a:prstGeom>
        </p:spPr>
      </p:pic>
      <p:sp>
        <p:nvSpPr>
          <p:cNvPr id="4" name="Shape 0"/>
          <p:cNvSpPr/>
          <p:nvPr/>
        </p:nvSpPr>
        <p:spPr>
          <a:xfrm>
            <a:off x="320040" y="411480"/>
            <a:ext cx="64008" cy="4297680"/>
          </a:xfrm>
          <a:prstGeom prst="roundRect">
            <a:avLst>
              <a:gd name="adj" fmla="val 42857"/>
            </a:avLst>
          </a:prstGeom>
          <a:solidFill>
            <a:srgbClr val="F48FB1"/>
          </a:solidFill>
          <a:ln w="12700">
            <a:solidFill>
              <a:srgbClr val="F48FB1"/>
            </a:solidFill>
            <a:prstDash val="solid"/>
          </a:ln>
        </p:spPr>
      </p:sp>
      <p:sp>
        <p:nvSpPr>
          <p:cNvPr id="5" name="Shape 1"/>
          <p:cNvSpPr/>
          <p:nvPr/>
        </p:nvSpPr>
        <p:spPr>
          <a:xfrm>
            <a:off x="548640" y="411480"/>
            <a:ext cx="640080" cy="640080"/>
          </a:xfrm>
          <a:prstGeom prst="ellipse">
            <a:avLst/>
          </a:prstGeom>
          <a:solidFill>
            <a:srgbClr val="F48FB1">
              <a:alpha val="80000"/>
            </a:srgbClr>
          </a:solidFill>
          <a:ln w="19050">
            <a:solidFill>
              <a:srgbClr val="F48FB1"/>
            </a:solidFill>
            <a:prstDash val="solid"/>
          </a:ln>
        </p:spPr>
      </p:sp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5">
            <a:biLevel thresh="50000"/>
          </a:blip>
          <a:stretch>
            <a:fillRect/>
          </a:stretch>
        </p:blipFill>
        <p:spPr>
          <a:xfrm>
            <a:off x="667512" y="530352"/>
            <a:ext cx="402336" cy="402336"/>
          </a:xfrm>
          <a:prstGeom prst="rect">
            <a:avLst/>
          </a:prstGeom>
        </p:spPr>
      </p:pic>
      <p:sp>
        <p:nvSpPr>
          <p:cNvPr id="7" name="Shape 2"/>
          <p:cNvSpPr/>
          <p:nvPr/>
        </p:nvSpPr>
        <p:spPr>
          <a:xfrm>
            <a:off x="1325880" y="457200"/>
            <a:ext cx="1371600" cy="292608"/>
          </a:xfrm>
          <a:prstGeom prst="roundRect">
            <a:avLst>
              <a:gd name="adj" fmla="val 18750"/>
            </a:avLst>
          </a:prstGeom>
          <a:solidFill>
            <a:srgbClr val="F48FB1">
              <a:alpha val="15000"/>
            </a:srgbClr>
          </a:solidFill>
          <a:ln w="12700">
            <a:solidFill>
              <a:srgbClr val="F48FB1"/>
            </a:solidFill>
            <a:prstDash val="solid"/>
          </a:ln>
        </p:spPr>
      </p:sp>
      <p:sp>
        <p:nvSpPr>
          <p:cNvPr id="8" name="Text 3"/>
          <p:cNvSpPr/>
          <p:nvPr/>
        </p:nvSpPr>
        <p:spPr>
          <a:xfrm>
            <a:off x="1325880" y="457200"/>
            <a:ext cx="1371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kern="0" spc="200" dirty="0">
                <a:solidFill>
                  <a:srgbClr val="F48FB1"/>
                </a:solidFill>
              </a:rPr>
              <a:t>CONT.SE</a:t>
            </a:r>
            <a:endParaRPr lang="en-US" sz="800" dirty="0"/>
          </a:p>
        </p:txBody>
      </p:sp>
      <p:sp>
        <p:nvSpPr>
          <p:cNvPr id="9" name="Text 4"/>
          <p:cNvSpPr/>
          <p:nvPr/>
        </p:nvSpPr>
        <p:spPr>
          <a:xfrm>
            <a:off x="8046720" y="18288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B97B0"/>
                </a:solidFill>
              </a:rPr>
              <a:t>7 / 9</a:t>
            </a:r>
            <a:endParaRPr lang="en-US" sz="900" dirty="0"/>
          </a:p>
        </p:txBody>
      </p:sp>
      <p:sp>
        <p:nvSpPr>
          <p:cNvPr id="10" name="Text 5"/>
          <p:cNvSpPr/>
          <p:nvPr/>
        </p:nvSpPr>
        <p:spPr>
          <a:xfrm>
            <a:off x="1325880" y="795528"/>
            <a:ext cx="6858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CONT.SE — Contagem condicional</a:t>
            </a:r>
            <a:endParaRPr lang="en-US" sz="2800" dirty="0"/>
          </a:p>
        </p:txBody>
      </p:sp>
      <p:sp>
        <p:nvSpPr>
          <p:cNvPr id="11" name="Shape 6"/>
          <p:cNvSpPr/>
          <p:nvPr/>
        </p:nvSpPr>
        <p:spPr>
          <a:xfrm>
            <a:off x="548640" y="1508760"/>
            <a:ext cx="5120640" cy="777240"/>
          </a:xfrm>
          <a:prstGeom prst="roundRect">
            <a:avLst>
              <a:gd name="adj" fmla="val 11765"/>
            </a:avLst>
          </a:prstGeom>
          <a:solidFill>
            <a:srgbClr val="162230"/>
          </a:solidFill>
          <a:ln w="12700">
            <a:solidFill>
              <a:srgbClr val="2A3F54"/>
            </a:solidFill>
            <a:prstDash val="solid"/>
          </a:ln>
          <a:effectLst>
            <a:outerShdw blurRad="101600" dist="38100" dir="2700000" algn="bl" rotWithShape="0">
              <a:srgbClr val="000000">
                <a:alpha val="20000"/>
              </a:srgbClr>
            </a:outerShdw>
          </a:effectLst>
        </p:spPr>
      </p:sp>
      <p:sp>
        <p:nvSpPr>
          <p:cNvPr id="12" name="Text 7"/>
          <p:cNvSpPr/>
          <p:nvPr/>
        </p:nvSpPr>
        <p:spPr>
          <a:xfrm>
            <a:off x="685800" y="1572768"/>
            <a:ext cx="4846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100" dirty="0">
                <a:solidFill>
                  <a:srgbClr val="F48FB1"/>
                </a:solidFill>
              </a:rPr>
              <a:t>O que faz?</a:t>
            </a:r>
            <a:endParaRPr lang="en-US" sz="800" dirty="0"/>
          </a:p>
        </p:txBody>
      </p:sp>
      <p:sp>
        <p:nvSpPr>
          <p:cNvPr id="13" name="Text 8"/>
          <p:cNvSpPr/>
          <p:nvPr/>
        </p:nvSpPr>
        <p:spPr>
          <a:xfrm>
            <a:off x="685800" y="1801368"/>
            <a:ext cx="4846320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 quantas células de um intervalo atendem a um critério específico. Fundamental para análise de frequência.</a:t>
            </a:r>
            <a:endParaRPr lang="en-US" sz="1150" dirty="0"/>
          </a:p>
        </p:txBody>
      </p:sp>
      <p:sp>
        <p:nvSpPr>
          <p:cNvPr id="14" name="Shape 9"/>
          <p:cNvSpPr/>
          <p:nvPr/>
        </p:nvSpPr>
        <p:spPr>
          <a:xfrm>
            <a:off x="548640" y="2377440"/>
            <a:ext cx="5120640" cy="658368"/>
          </a:xfrm>
          <a:prstGeom prst="roundRect">
            <a:avLst>
              <a:gd name="adj" fmla="val 13889"/>
            </a:avLst>
          </a:prstGeom>
          <a:solidFill>
            <a:srgbClr val="0A1520"/>
          </a:solidFill>
          <a:ln w="19050">
            <a:solidFill>
              <a:srgbClr val="F48FB1"/>
            </a:solidFill>
            <a:prstDash val="solid"/>
          </a:ln>
        </p:spPr>
      </p:sp>
      <p:sp>
        <p:nvSpPr>
          <p:cNvPr id="15" name="Text 10"/>
          <p:cNvSpPr/>
          <p:nvPr/>
        </p:nvSpPr>
        <p:spPr>
          <a:xfrm>
            <a:off x="685800" y="2423160"/>
            <a:ext cx="1097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b="1" kern="0" spc="200" dirty="0">
                <a:solidFill>
                  <a:srgbClr val="F48FB1"/>
                </a:solidFill>
              </a:rPr>
              <a:t>SINTAXE</a:t>
            </a:r>
            <a:endParaRPr lang="en-US" sz="700" dirty="0"/>
          </a:p>
        </p:txBody>
      </p:sp>
      <p:sp>
        <p:nvSpPr>
          <p:cNvPr id="16" name="Text 11"/>
          <p:cNvSpPr/>
          <p:nvPr/>
        </p:nvSpPr>
        <p:spPr>
          <a:xfrm>
            <a:off x="685800" y="2651760"/>
            <a:ext cx="4846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0E67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=CONT.SE(intervalo; critério)</a:t>
            </a:r>
            <a:endParaRPr lang="en-US" sz="1200" dirty="0"/>
          </a:p>
        </p:txBody>
      </p:sp>
      <p:sp>
        <p:nvSpPr>
          <p:cNvPr id="17" name="Text 12"/>
          <p:cNvSpPr/>
          <p:nvPr/>
        </p:nvSpPr>
        <p:spPr>
          <a:xfrm>
            <a:off x="548640" y="3145536"/>
            <a:ext cx="2743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200" dirty="0">
                <a:solidFill>
                  <a:srgbClr val="7B97B0"/>
                </a:solidFill>
              </a:rPr>
              <a:t>EXEMPLO PRÁTICO</a:t>
            </a:r>
            <a:endParaRPr lang="en-US" sz="800" dirty="0"/>
          </a:p>
        </p:txBody>
      </p:sp>
      <p:sp>
        <p:nvSpPr>
          <p:cNvPr id="18" name="Shape 13"/>
          <p:cNvSpPr/>
          <p:nvPr/>
        </p:nvSpPr>
        <p:spPr>
          <a:xfrm>
            <a:off x="548640" y="3401568"/>
            <a:ext cx="3291840" cy="1389888"/>
          </a:xfrm>
          <a:prstGeom prst="roundRect">
            <a:avLst>
              <a:gd name="adj" fmla="val 6579"/>
            </a:avLst>
          </a:prstGeom>
          <a:solidFill>
            <a:srgbClr val="162230"/>
          </a:solidFill>
          <a:ln w="12700">
            <a:solidFill>
              <a:srgbClr val="2A3F54"/>
            </a:solidFill>
            <a:prstDash val="solid"/>
          </a:ln>
          <a:effectLst>
            <a:outerShdw blurRad="101600" dist="38100" dir="2700000" algn="bl" rotWithShape="0">
              <a:srgbClr val="000000">
                <a:alpha val="15000"/>
              </a:srgbClr>
            </a:outerShdw>
          </a:effectLst>
        </p:spPr>
      </p:sp>
      <p:sp>
        <p:nvSpPr>
          <p:cNvPr id="19" name="Text 14"/>
          <p:cNvSpPr/>
          <p:nvPr/>
        </p:nvSpPr>
        <p:spPr>
          <a:xfrm>
            <a:off x="685800" y="3465576"/>
            <a:ext cx="3017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7B97B0"/>
                </a:solidFill>
              </a:rPr>
              <a:t>Fórmula:</a:t>
            </a:r>
            <a:endParaRPr lang="en-US" sz="800" dirty="0"/>
          </a:p>
        </p:txBody>
      </p:sp>
      <p:sp>
        <p:nvSpPr>
          <p:cNvPr id="20" name="Text 15"/>
          <p:cNvSpPr/>
          <p:nvPr/>
        </p:nvSpPr>
        <p:spPr>
          <a:xfrm>
            <a:off x="685800" y="3694176"/>
            <a:ext cx="3017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0C9A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=CONT.SE(C2:C100;"&gt;7")</a:t>
            </a:r>
            <a:endParaRPr lang="en-US" sz="1050" dirty="0"/>
          </a:p>
        </p:txBody>
      </p:sp>
      <p:sp>
        <p:nvSpPr>
          <p:cNvPr id="21" name="Text 16"/>
          <p:cNvSpPr/>
          <p:nvPr/>
        </p:nvSpPr>
        <p:spPr>
          <a:xfrm>
            <a:off x="685800" y="4069080"/>
            <a:ext cx="3017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7B97B0"/>
                </a:solidFill>
              </a:rPr>
              <a:t>Contexto:</a:t>
            </a:r>
            <a:endParaRPr lang="en-US" sz="800" dirty="0"/>
          </a:p>
        </p:txBody>
      </p:sp>
      <p:sp>
        <p:nvSpPr>
          <p:cNvPr id="22" name="Text 17"/>
          <p:cNvSpPr/>
          <p:nvPr/>
        </p:nvSpPr>
        <p:spPr>
          <a:xfrm>
            <a:off x="685800" y="4279392"/>
            <a:ext cx="30175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Col. C = Notas dos alunos</a:t>
            </a:r>
            <a:endParaRPr lang="en-US" sz="950" dirty="0"/>
          </a:p>
          <a:p>
            <a:pPr marL="0" indent="0">
              <a:buNone/>
            </a:pPr>
            <a:r>
              <a:rPr lang="en-US" sz="95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Conta quantos alunos tiraram nota acima de 7</a:t>
            </a:r>
            <a:endParaRPr lang="en-US" sz="950" dirty="0"/>
          </a:p>
        </p:txBody>
      </p:sp>
      <p:sp>
        <p:nvSpPr>
          <p:cNvPr id="23" name="Shape 18"/>
          <p:cNvSpPr/>
          <p:nvPr/>
        </p:nvSpPr>
        <p:spPr>
          <a:xfrm>
            <a:off x="3977640" y="3401568"/>
            <a:ext cx="1920240" cy="1389888"/>
          </a:xfrm>
          <a:prstGeom prst="roundRect">
            <a:avLst>
              <a:gd name="adj" fmla="val 6579"/>
            </a:avLst>
          </a:prstGeom>
          <a:solidFill>
            <a:srgbClr val="F48FB1">
              <a:alpha val="12000"/>
            </a:srgbClr>
          </a:solidFill>
          <a:ln w="19050">
            <a:solidFill>
              <a:srgbClr val="F48FB1"/>
            </a:solidFill>
            <a:prstDash val="solid"/>
          </a:ln>
        </p:spPr>
      </p:sp>
      <p:sp>
        <p:nvSpPr>
          <p:cNvPr id="24" name="Text 19"/>
          <p:cNvSpPr/>
          <p:nvPr/>
        </p:nvSpPr>
        <p:spPr>
          <a:xfrm>
            <a:off x="4096512" y="3493008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kern="0" spc="100" dirty="0">
                <a:solidFill>
                  <a:srgbClr val="F48FB1"/>
                </a:solidFill>
              </a:rPr>
              <a:t>RESULTADO</a:t>
            </a:r>
            <a:endParaRPr lang="en-US" sz="700" dirty="0"/>
          </a:p>
        </p:txBody>
      </p:sp>
      <p:sp>
        <p:nvSpPr>
          <p:cNvPr id="25" name="Text 20"/>
          <p:cNvSpPr/>
          <p:nvPr/>
        </p:nvSpPr>
        <p:spPr>
          <a:xfrm>
            <a:off x="3977640" y="3767328"/>
            <a:ext cx="1920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48FB1"/>
                </a:solidFill>
              </a:rPr>
              <a:t>34</a:t>
            </a:r>
            <a:endParaRPr lang="en-US" sz="2600" dirty="0"/>
          </a:p>
        </p:txBody>
      </p:sp>
      <p:sp>
        <p:nvSpPr>
          <p:cNvPr id="26" name="Text 21"/>
          <p:cNvSpPr/>
          <p:nvPr/>
        </p:nvSpPr>
        <p:spPr>
          <a:xfrm>
            <a:off x="3977640" y="4315968"/>
            <a:ext cx="1920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E0F7FA"/>
                </a:solidFill>
              </a:rPr>
              <a:t>Alunos aprovados</a:t>
            </a:r>
            <a:endParaRPr lang="en-US" sz="850" dirty="0"/>
          </a:p>
        </p:txBody>
      </p:sp>
      <p:sp>
        <p:nvSpPr>
          <p:cNvPr id="27" name="Shape 22"/>
          <p:cNvSpPr/>
          <p:nvPr/>
        </p:nvSpPr>
        <p:spPr>
          <a:xfrm>
            <a:off x="6035040" y="1508760"/>
            <a:ext cx="2788920" cy="3282696"/>
          </a:xfrm>
          <a:prstGeom prst="roundRect">
            <a:avLst>
              <a:gd name="adj" fmla="val 3934"/>
            </a:avLst>
          </a:prstGeom>
          <a:solidFill>
            <a:srgbClr val="162230"/>
          </a:solidFill>
          <a:ln w="12700">
            <a:solidFill>
              <a:srgbClr val="2A3F54"/>
            </a:solidFill>
            <a:prstDash val="solid"/>
          </a:ln>
          <a:effectLst>
            <a:outerShdw blurRad="101600" dist="38100" dir="2700000" algn="bl" rotWithShape="0">
              <a:srgbClr val="000000">
                <a:alpha val="15000"/>
              </a:srgbClr>
            </a:outerShdw>
          </a:effectLst>
        </p:spPr>
      </p:sp>
      <p:sp>
        <p:nvSpPr>
          <p:cNvPr id="28" name="Shape 23"/>
          <p:cNvSpPr/>
          <p:nvPr/>
        </p:nvSpPr>
        <p:spPr>
          <a:xfrm>
            <a:off x="6035040" y="1508760"/>
            <a:ext cx="2788920" cy="411480"/>
          </a:xfrm>
          <a:prstGeom prst="roundRect">
            <a:avLst>
              <a:gd name="adj" fmla="val 26667"/>
            </a:avLst>
          </a:prstGeom>
          <a:solidFill>
            <a:srgbClr val="F48FB1">
              <a:alpha val="80000"/>
            </a:srgbClr>
          </a:solidFill>
          <a:ln w="12700">
            <a:solidFill>
              <a:srgbClr val="F48FB1"/>
            </a:solidFill>
            <a:prstDash val="solid"/>
          </a:ln>
        </p:spPr>
      </p:sp>
      <p:sp>
        <p:nvSpPr>
          <p:cNvPr id="29" name="Text 24"/>
          <p:cNvSpPr/>
          <p:nvPr/>
        </p:nvSpPr>
        <p:spPr>
          <a:xfrm>
            <a:off x="6035040" y="1508760"/>
            <a:ext cx="2788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chemeClr val="bg1">
                    <a:lumMod val="95000"/>
                  </a:schemeClr>
                </a:solidFill>
              </a:rPr>
              <a:t>💡  DICA &amp; USO REAL</a:t>
            </a:r>
            <a:endParaRPr lang="en-US" sz="9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0" name="Text 25"/>
          <p:cNvSpPr/>
          <p:nvPr/>
        </p:nvSpPr>
        <p:spPr>
          <a:xfrm>
            <a:off x="6172200" y="2029968"/>
            <a:ext cx="2514600" cy="2670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Ideal para contar ocorrências por status, categoria ou faixa.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Exemplos de critério: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"Aprovado"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"&gt;7" (maior que 7)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"&lt;&gt;" (não vazio)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"*texto*" (contém)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 múltiplas condições: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=CONT.SES(int1; crit1; int2; crit2)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Exemplo real: contar pedidos em atraso, clientes inadimplentes.</a:t>
            </a:r>
            <a:endParaRPr lang="en-US" sz="10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F19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7772400" y="-182880"/>
            <a:ext cx="1645920" cy="164592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>
            <a:alphaModFix amt="25000"/>
          </a:blip>
          <a:stretch>
            <a:fillRect/>
          </a:stretch>
        </p:blipFill>
        <p:spPr>
          <a:xfrm>
            <a:off x="6858000" y="2286000"/>
            <a:ext cx="2560320" cy="2560320"/>
          </a:xfrm>
          <a:prstGeom prst="rect">
            <a:avLst/>
          </a:prstGeom>
        </p:spPr>
      </p:pic>
      <p:sp>
        <p:nvSpPr>
          <p:cNvPr id="4" name="Shape 0"/>
          <p:cNvSpPr/>
          <p:nvPr/>
        </p:nvSpPr>
        <p:spPr>
          <a:xfrm>
            <a:off x="320040" y="411480"/>
            <a:ext cx="64008" cy="4297680"/>
          </a:xfrm>
          <a:prstGeom prst="roundRect">
            <a:avLst>
              <a:gd name="adj" fmla="val 42857"/>
            </a:avLst>
          </a:prstGeom>
          <a:solidFill>
            <a:srgbClr val="FF8A65"/>
          </a:solidFill>
          <a:ln w="12700">
            <a:solidFill>
              <a:srgbClr val="FF8A65"/>
            </a:solidFill>
            <a:prstDash val="solid"/>
          </a:ln>
        </p:spPr>
      </p:sp>
      <p:sp>
        <p:nvSpPr>
          <p:cNvPr id="5" name="Shape 1"/>
          <p:cNvSpPr/>
          <p:nvPr/>
        </p:nvSpPr>
        <p:spPr>
          <a:xfrm>
            <a:off x="548640" y="411480"/>
            <a:ext cx="640080" cy="640080"/>
          </a:xfrm>
          <a:prstGeom prst="ellipse">
            <a:avLst/>
          </a:prstGeom>
          <a:solidFill>
            <a:srgbClr val="FF8A65">
              <a:alpha val="80000"/>
            </a:srgbClr>
          </a:solidFill>
          <a:ln w="19050">
            <a:solidFill>
              <a:srgbClr val="FF8A65"/>
            </a:solidFill>
            <a:prstDash val="solid"/>
          </a:ln>
        </p:spPr>
      </p:sp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5">
            <a:biLevel thresh="50000"/>
          </a:blip>
          <a:stretch>
            <a:fillRect/>
          </a:stretch>
        </p:blipFill>
        <p:spPr>
          <a:xfrm>
            <a:off x="667512" y="530352"/>
            <a:ext cx="402336" cy="402336"/>
          </a:xfrm>
          <a:prstGeom prst="rect">
            <a:avLst/>
          </a:prstGeom>
        </p:spPr>
      </p:pic>
      <p:sp>
        <p:nvSpPr>
          <p:cNvPr id="7" name="Shape 2"/>
          <p:cNvSpPr/>
          <p:nvPr/>
        </p:nvSpPr>
        <p:spPr>
          <a:xfrm>
            <a:off x="1325880" y="457200"/>
            <a:ext cx="1371600" cy="292608"/>
          </a:xfrm>
          <a:prstGeom prst="roundRect">
            <a:avLst>
              <a:gd name="adj" fmla="val 18750"/>
            </a:avLst>
          </a:prstGeom>
          <a:solidFill>
            <a:srgbClr val="FF8A65">
              <a:alpha val="15000"/>
            </a:srgbClr>
          </a:solidFill>
          <a:ln w="12700">
            <a:solidFill>
              <a:srgbClr val="FF8A65"/>
            </a:solidFill>
            <a:prstDash val="solid"/>
          </a:ln>
        </p:spPr>
      </p:sp>
      <p:sp>
        <p:nvSpPr>
          <p:cNvPr id="8" name="Text 3"/>
          <p:cNvSpPr/>
          <p:nvPr/>
        </p:nvSpPr>
        <p:spPr>
          <a:xfrm>
            <a:off x="1325880" y="457200"/>
            <a:ext cx="1371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kern="0" spc="200" dirty="0">
                <a:solidFill>
                  <a:srgbClr val="FF8A65"/>
                </a:solidFill>
              </a:rPr>
              <a:t>CONCATENAR</a:t>
            </a:r>
            <a:endParaRPr lang="en-US" sz="800" dirty="0"/>
          </a:p>
        </p:txBody>
      </p:sp>
      <p:sp>
        <p:nvSpPr>
          <p:cNvPr id="9" name="Text 4"/>
          <p:cNvSpPr/>
          <p:nvPr/>
        </p:nvSpPr>
        <p:spPr>
          <a:xfrm>
            <a:off x="8046720" y="18288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B97B0"/>
                </a:solidFill>
              </a:rPr>
              <a:t>8 / 9</a:t>
            </a:r>
            <a:endParaRPr lang="en-US" sz="900" dirty="0"/>
          </a:p>
        </p:txBody>
      </p:sp>
      <p:sp>
        <p:nvSpPr>
          <p:cNvPr id="10" name="Text 5"/>
          <p:cNvSpPr/>
          <p:nvPr/>
        </p:nvSpPr>
        <p:spPr>
          <a:xfrm>
            <a:off x="1325880" y="795528"/>
            <a:ext cx="6858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CONCATENAR — Unindo textos</a:t>
            </a:r>
            <a:endParaRPr lang="en-US" sz="2800" dirty="0"/>
          </a:p>
        </p:txBody>
      </p:sp>
      <p:sp>
        <p:nvSpPr>
          <p:cNvPr id="11" name="Shape 6"/>
          <p:cNvSpPr/>
          <p:nvPr/>
        </p:nvSpPr>
        <p:spPr>
          <a:xfrm>
            <a:off x="548640" y="1508760"/>
            <a:ext cx="5120640" cy="777240"/>
          </a:xfrm>
          <a:prstGeom prst="roundRect">
            <a:avLst>
              <a:gd name="adj" fmla="val 11765"/>
            </a:avLst>
          </a:prstGeom>
          <a:solidFill>
            <a:srgbClr val="162230"/>
          </a:solidFill>
          <a:ln w="12700">
            <a:solidFill>
              <a:srgbClr val="2A3F54"/>
            </a:solidFill>
            <a:prstDash val="solid"/>
          </a:ln>
          <a:effectLst>
            <a:outerShdw blurRad="101600" dist="38100" dir="2700000" algn="bl" rotWithShape="0">
              <a:srgbClr val="000000">
                <a:alpha val="20000"/>
              </a:srgbClr>
            </a:outerShdw>
          </a:effectLst>
        </p:spPr>
      </p:sp>
      <p:sp>
        <p:nvSpPr>
          <p:cNvPr id="12" name="Text 7"/>
          <p:cNvSpPr/>
          <p:nvPr/>
        </p:nvSpPr>
        <p:spPr>
          <a:xfrm>
            <a:off x="685800" y="1572768"/>
            <a:ext cx="4846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100" dirty="0">
                <a:solidFill>
                  <a:srgbClr val="FF8A65"/>
                </a:solidFill>
              </a:rPr>
              <a:t>O que faz?</a:t>
            </a:r>
            <a:endParaRPr lang="en-US" sz="800" dirty="0"/>
          </a:p>
        </p:txBody>
      </p:sp>
      <p:sp>
        <p:nvSpPr>
          <p:cNvPr id="13" name="Text 8"/>
          <p:cNvSpPr/>
          <p:nvPr/>
        </p:nvSpPr>
        <p:spPr>
          <a:xfrm>
            <a:off x="685800" y="1801368"/>
            <a:ext cx="4846320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Une dois ou mais textos em uma única célula. Essencial para montar nomes completos, endereços ou códigos.</a:t>
            </a:r>
            <a:endParaRPr lang="en-US" sz="1150" dirty="0"/>
          </a:p>
        </p:txBody>
      </p:sp>
      <p:sp>
        <p:nvSpPr>
          <p:cNvPr id="14" name="Shape 9"/>
          <p:cNvSpPr/>
          <p:nvPr/>
        </p:nvSpPr>
        <p:spPr>
          <a:xfrm>
            <a:off x="548640" y="2377440"/>
            <a:ext cx="5120640" cy="658368"/>
          </a:xfrm>
          <a:prstGeom prst="roundRect">
            <a:avLst>
              <a:gd name="adj" fmla="val 13889"/>
            </a:avLst>
          </a:prstGeom>
          <a:solidFill>
            <a:srgbClr val="0A1520"/>
          </a:solidFill>
          <a:ln w="19050">
            <a:solidFill>
              <a:srgbClr val="FF8A65"/>
            </a:solidFill>
            <a:prstDash val="solid"/>
          </a:ln>
        </p:spPr>
      </p:sp>
      <p:sp>
        <p:nvSpPr>
          <p:cNvPr id="15" name="Text 10"/>
          <p:cNvSpPr/>
          <p:nvPr/>
        </p:nvSpPr>
        <p:spPr>
          <a:xfrm>
            <a:off x="685800" y="2423160"/>
            <a:ext cx="1097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b="1" kern="0" spc="200" dirty="0">
                <a:solidFill>
                  <a:srgbClr val="FF8A65"/>
                </a:solidFill>
              </a:rPr>
              <a:t>SINTAXE</a:t>
            </a:r>
            <a:endParaRPr lang="en-US" sz="700" dirty="0"/>
          </a:p>
        </p:txBody>
      </p:sp>
      <p:sp>
        <p:nvSpPr>
          <p:cNvPr id="16" name="Text 11"/>
          <p:cNvSpPr/>
          <p:nvPr/>
        </p:nvSpPr>
        <p:spPr>
          <a:xfrm>
            <a:off x="685800" y="2651760"/>
            <a:ext cx="4846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0E67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=CONCATENAR(texto1; [texto2]; ...)</a:t>
            </a:r>
            <a:endParaRPr lang="en-US" sz="1200" dirty="0"/>
          </a:p>
        </p:txBody>
      </p:sp>
      <p:sp>
        <p:nvSpPr>
          <p:cNvPr id="17" name="Text 12"/>
          <p:cNvSpPr/>
          <p:nvPr/>
        </p:nvSpPr>
        <p:spPr>
          <a:xfrm>
            <a:off x="548640" y="3145536"/>
            <a:ext cx="2743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200" dirty="0">
                <a:solidFill>
                  <a:srgbClr val="7B97B0"/>
                </a:solidFill>
              </a:rPr>
              <a:t>EXEMPLO PRÁTICO</a:t>
            </a:r>
            <a:endParaRPr lang="en-US" sz="800" dirty="0"/>
          </a:p>
        </p:txBody>
      </p:sp>
      <p:sp>
        <p:nvSpPr>
          <p:cNvPr id="18" name="Shape 13"/>
          <p:cNvSpPr/>
          <p:nvPr/>
        </p:nvSpPr>
        <p:spPr>
          <a:xfrm>
            <a:off x="548640" y="3401568"/>
            <a:ext cx="3291840" cy="1389888"/>
          </a:xfrm>
          <a:prstGeom prst="roundRect">
            <a:avLst>
              <a:gd name="adj" fmla="val 6579"/>
            </a:avLst>
          </a:prstGeom>
          <a:solidFill>
            <a:srgbClr val="162230"/>
          </a:solidFill>
          <a:ln w="12700">
            <a:solidFill>
              <a:srgbClr val="2A3F54"/>
            </a:solidFill>
            <a:prstDash val="solid"/>
          </a:ln>
          <a:effectLst>
            <a:outerShdw blurRad="101600" dist="38100" dir="2700000" algn="bl" rotWithShape="0">
              <a:srgbClr val="000000">
                <a:alpha val="15000"/>
              </a:srgbClr>
            </a:outerShdw>
          </a:effectLst>
        </p:spPr>
      </p:sp>
      <p:sp>
        <p:nvSpPr>
          <p:cNvPr id="19" name="Text 14"/>
          <p:cNvSpPr/>
          <p:nvPr/>
        </p:nvSpPr>
        <p:spPr>
          <a:xfrm>
            <a:off x="685800" y="3465576"/>
            <a:ext cx="3017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7B97B0"/>
                </a:solidFill>
              </a:rPr>
              <a:t>Fórmula:</a:t>
            </a:r>
            <a:endParaRPr lang="en-US" sz="800" dirty="0"/>
          </a:p>
        </p:txBody>
      </p:sp>
      <p:sp>
        <p:nvSpPr>
          <p:cNvPr id="20" name="Text 15"/>
          <p:cNvSpPr/>
          <p:nvPr/>
        </p:nvSpPr>
        <p:spPr>
          <a:xfrm>
            <a:off x="685800" y="3694176"/>
            <a:ext cx="3017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0C9A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=CONCATENAR(A2;" ";B2)</a:t>
            </a:r>
            <a:endParaRPr lang="en-US" sz="1050" dirty="0"/>
          </a:p>
        </p:txBody>
      </p:sp>
      <p:sp>
        <p:nvSpPr>
          <p:cNvPr id="21" name="Text 16"/>
          <p:cNvSpPr/>
          <p:nvPr/>
        </p:nvSpPr>
        <p:spPr>
          <a:xfrm>
            <a:off x="685800" y="4069080"/>
            <a:ext cx="3017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7B97B0"/>
                </a:solidFill>
              </a:rPr>
              <a:t>Contexto:</a:t>
            </a:r>
            <a:endParaRPr lang="en-US" sz="800" dirty="0"/>
          </a:p>
        </p:txBody>
      </p:sp>
      <p:sp>
        <p:nvSpPr>
          <p:cNvPr id="22" name="Text 17"/>
          <p:cNvSpPr/>
          <p:nvPr/>
        </p:nvSpPr>
        <p:spPr>
          <a:xfrm>
            <a:off x="685800" y="4279392"/>
            <a:ext cx="30175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A2 = "João" | B2 = "Silva"</a:t>
            </a:r>
            <a:endParaRPr lang="en-US" sz="950" dirty="0"/>
          </a:p>
          <a:p>
            <a:pPr marL="0" indent="0">
              <a:buNone/>
            </a:pPr>
            <a:r>
              <a:rPr lang="en-US" sz="95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Une nome e sobrenome com espaço</a:t>
            </a:r>
            <a:endParaRPr lang="en-US" sz="950" dirty="0"/>
          </a:p>
        </p:txBody>
      </p:sp>
      <p:sp>
        <p:nvSpPr>
          <p:cNvPr id="23" name="Shape 18"/>
          <p:cNvSpPr/>
          <p:nvPr/>
        </p:nvSpPr>
        <p:spPr>
          <a:xfrm>
            <a:off x="3977640" y="3401568"/>
            <a:ext cx="1920240" cy="1389888"/>
          </a:xfrm>
          <a:prstGeom prst="roundRect">
            <a:avLst>
              <a:gd name="adj" fmla="val 6579"/>
            </a:avLst>
          </a:prstGeom>
          <a:solidFill>
            <a:srgbClr val="FF8A65">
              <a:alpha val="12000"/>
            </a:srgbClr>
          </a:solidFill>
          <a:ln w="19050">
            <a:solidFill>
              <a:srgbClr val="FF8A65"/>
            </a:solidFill>
            <a:prstDash val="solid"/>
          </a:ln>
        </p:spPr>
      </p:sp>
      <p:sp>
        <p:nvSpPr>
          <p:cNvPr id="24" name="Text 19"/>
          <p:cNvSpPr/>
          <p:nvPr/>
        </p:nvSpPr>
        <p:spPr>
          <a:xfrm>
            <a:off x="4096512" y="3493008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kern="0" spc="100" dirty="0">
                <a:solidFill>
                  <a:srgbClr val="FF8A65"/>
                </a:solidFill>
              </a:rPr>
              <a:t>RESULTADO</a:t>
            </a:r>
            <a:endParaRPr lang="en-US" sz="700" dirty="0"/>
          </a:p>
        </p:txBody>
      </p:sp>
      <p:sp>
        <p:nvSpPr>
          <p:cNvPr id="25" name="Text 20"/>
          <p:cNvSpPr/>
          <p:nvPr/>
        </p:nvSpPr>
        <p:spPr>
          <a:xfrm>
            <a:off x="3977640" y="3767328"/>
            <a:ext cx="1920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8A65"/>
                </a:solidFill>
              </a:rPr>
              <a:t>João Silva</a:t>
            </a:r>
            <a:endParaRPr lang="en-US" sz="2600" dirty="0"/>
          </a:p>
        </p:txBody>
      </p:sp>
      <p:sp>
        <p:nvSpPr>
          <p:cNvPr id="26" name="Text 21"/>
          <p:cNvSpPr/>
          <p:nvPr/>
        </p:nvSpPr>
        <p:spPr>
          <a:xfrm>
            <a:off x="3977640" y="4315968"/>
            <a:ext cx="1920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E0F7FA"/>
                </a:solidFill>
              </a:rPr>
              <a:t>Nome completo</a:t>
            </a:r>
            <a:endParaRPr lang="en-US" sz="850" dirty="0"/>
          </a:p>
        </p:txBody>
      </p:sp>
      <p:sp>
        <p:nvSpPr>
          <p:cNvPr id="27" name="Shape 22"/>
          <p:cNvSpPr/>
          <p:nvPr/>
        </p:nvSpPr>
        <p:spPr>
          <a:xfrm>
            <a:off x="6035040" y="1508760"/>
            <a:ext cx="2788920" cy="3282696"/>
          </a:xfrm>
          <a:prstGeom prst="roundRect">
            <a:avLst>
              <a:gd name="adj" fmla="val 3934"/>
            </a:avLst>
          </a:prstGeom>
          <a:solidFill>
            <a:srgbClr val="162230"/>
          </a:solidFill>
          <a:ln w="12700">
            <a:solidFill>
              <a:srgbClr val="2A3F54"/>
            </a:solidFill>
            <a:prstDash val="solid"/>
          </a:ln>
          <a:effectLst>
            <a:outerShdw blurRad="101600" dist="38100" dir="2700000" algn="bl" rotWithShape="0">
              <a:srgbClr val="000000">
                <a:alpha val="15000"/>
              </a:srgbClr>
            </a:outerShdw>
          </a:effectLst>
        </p:spPr>
      </p:sp>
      <p:sp>
        <p:nvSpPr>
          <p:cNvPr id="28" name="Shape 23"/>
          <p:cNvSpPr/>
          <p:nvPr/>
        </p:nvSpPr>
        <p:spPr>
          <a:xfrm>
            <a:off x="6035040" y="1508760"/>
            <a:ext cx="2788920" cy="411480"/>
          </a:xfrm>
          <a:prstGeom prst="roundRect">
            <a:avLst>
              <a:gd name="adj" fmla="val 26667"/>
            </a:avLst>
          </a:prstGeom>
          <a:solidFill>
            <a:srgbClr val="FF8A65">
              <a:alpha val="80000"/>
            </a:srgbClr>
          </a:solidFill>
          <a:ln w="12700">
            <a:solidFill>
              <a:srgbClr val="FF8A65"/>
            </a:solidFill>
            <a:prstDash val="solid"/>
          </a:ln>
        </p:spPr>
      </p:sp>
      <p:sp>
        <p:nvSpPr>
          <p:cNvPr id="29" name="Text 24"/>
          <p:cNvSpPr/>
          <p:nvPr/>
        </p:nvSpPr>
        <p:spPr>
          <a:xfrm>
            <a:off x="6035040" y="1508760"/>
            <a:ext cx="2788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chemeClr val="bg1">
                    <a:lumMod val="95000"/>
                  </a:schemeClr>
                </a:solidFill>
              </a:rPr>
              <a:t>💡  DICA &amp; USO REAL</a:t>
            </a:r>
            <a:endParaRPr lang="en-US" sz="9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0" name="Text 25"/>
          <p:cNvSpPr/>
          <p:nvPr/>
        </p:nvSpPr>
        <p:spPr>
          <a:xfrm>
            <a:off x="6172200" y="2029968"/>
            <a:ext cx="2514600" cy="2670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Uma das funções mais úteis para formatar dados.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Versão moderna (mais curta):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=A2&amp;" "&amp;B2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=UNIRTEXTO(" "; VERDADEIRO; A2:D2)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Exemplos práticos: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Montar e-mail: =A2&amp;"@empresa.com"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Criar código: =B2&amp;"-"&amp;C2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Endereço completo com vírgulas e CEP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0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Nota: CONCATENAR foi substituída por CONCAT() no Excel 2019+.</a:t>
            </a:r>
            <a:endParaRPr lang="en-US" sz="10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F19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7589520" y="-91440"/>
            <a:ext cx="1920240" cy="192024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>
            <a:alphaModFix amt="70000"/>
          </a:blip>
          <a:stretch>
            <a:fillRect/>
          </a:stretch>
        </p:blipFill>
        <p:spPr>
          <a:xfrm>
            <a:off x="7132320" y="3200400"/>
            <a:ext cx="1463040" cy="1463040"/>
          </a:xfrm>
          <a:prstGeom prst="rect">
            <a:avLst/>
          </a:prstGeom>
        </p:spPr>
      </p:pic>
      <p:sp>
        <p:nvSpPr>
          <p:cNvPr id="4" name="Shape 0"/>
          <p:cNvSpPr/>
          <p:nvPr/>
        </p:nvSpPr>
        <p:spPr>
          <a:xfrm>
            <a:off x="365760" y="347472"/>
            <a:ext cx="1920240" cy="292608"/>
          </a:xfrm>
          <a:prstGeom prst="roundRect">
            <a:avLst>
              <a:gd name="adj" fmla="val 25000"/>
            </a:avLst>
          </a:prstGeom>
          <a:solidFill>
            <a:srgbClr val="00C9A7"/>
          </a:solidFill>
          <a:ln w="12700">
            <a:solidFill>
              <a:srgbClr val="00C9A7"/>
            </a:solidFill>
            <a:prstDash val="solid"/>
          </a:ln>
        </p:spPr>
      </p:sp>
      <p:sp>
        <p:nvSpPr>
          <p:cNvPr id="5" name="Text 1"/>
          <p:cNvSpPr/>
          <p:nvPr/>
        </p:nvSpPr>
        <p:spPr>
          <a:xfrm>
            <a:off x="365760" y="347472"/>
            <a:ext cx="1920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kern="0" spc="200" dirty="0">
                <a:solidFill>
                  <a:srgbClr val="0F1923"/>
                </a:solidFill>
              </a:rPr>
              <a:t>RESUMO GERAL</a:t>
            </a:r>
            <a:endParaRPr lang="en-US" sz="800" dirty="0"/>
          </a:p>
        </p:txBody>
      </p:sp>
      <p:sp>
        <p:nvSpPr>
          <p:cNvPr id="6" name="Text 2"/>
          <p:cNvSpPr/>
          <p:nvPr/>
        </p:nvSpPr>
        <p:spPr>
          <a:xfrm>
            <a:off x="365760" y="731520"/>
            <a:ext cx="6400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Cheat Sheet</a:t>
            </a:r>
            <a:endParaRPr lang="en-US" sz="3600" dirty="0"/>
          </a:p>
        </p:txBody>
      </p:sp>
      <p:sp>
        <p:nvSpPr>
          <p:cNvPr id="7" name="Text 3"/>
          <p:cNvSpPr/>
          <p:nvPr/>
        </p:nvSpPr>
        <p:spPr>
          <a:xfrm>
            <a:off x="365760" y="1280160"/>
            <a:ext cx="6400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00C9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das 7 Funções Essenciais</a:t>
            </a:r>
            <a:endParaRPr lang="en-US" sz="1800" dirty="0"/>
          </a:p>
        </p:txBody>
      </p:sp>
      <p:sp>
        <p:nvSpPr>
          <p:cNvPr id="8" name="Shape 4"/>
          <p:cNvSpPr/>
          <p:nvPr/>
        </p:nvSpPr>
        <p:spPr>
          <a:xfrm>
            <a:off x="365760" y="1874520"/>
            <a:ext cx="3703320" cy="621792"/>
          </a:xfrm>
          <a:prstGeom prst="roundRect">
            <a:avLst>
              <a:gd name="adj" fmla="val 13235"/>
            </a:avLst>
          </a:prstGeom>
          <a:solidFill>
            <a:srgbClr val="162230"/>
          </a:solidFill>
          <a:ln w="12700">
            <a:solidFill>
              <a:srgbClr val="2A3F54"/>
            </a:solidFill>
            <a:prstDash val="solid"/>
          </a:ln>
          <a:effectLst>
            <a:outerShdw blurRad="76200" dist="25400" dir="2700000" algn="bl" rotWithShape="0">
              <a:srgbClr val="000000">
                <a:alpha val="15000"/>
              </a:srgbClr>
            </a:outerShdw>
          </a:effectLst>
        </p:spPr>
      </p:sp>
      <p:sp>
        <p:nvSpPr>
          <p:cNvPr id="9" name="Shape 5"/>
          <p:cNvSpPr/>
          <p:nvPr/>
        </p:nvSpPr>
        <p:spPr>
          <a:xfrm>
            <a:off x="475488" y="1984248"/>
            <a:ext cx="841248" cy="237744"/>
          </a:xfrm>
          <a:prstGeom prst="roundRect">
            <a:avLst>
              <a:gd name="adj" fmla="val 19231"/>
            </a:avLst>
          </a:prstGeom>
          <a:solidFill>
            <a:srgbClr val="00C9A7">
              <a:alpha val="20000"/>
            </a:srgbClr>
          </a:solidFill>
          <a:ln w="12700">
            <a:solidFill>
              <a:srgbClr val="00C9A7"/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475488" y="1984248"/>
            <a:ext cx="84124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00C9A7"/>
                </a:solidFill>
              </a:rPr>
              <a:t>SOMA</a:t>
            </a:r>
            <a:endParaRPr lang="en-US" sz="750" dirty="0"/>
          </a:p>
        </p:txBody>
      </p:sp>
      <p:sp>
        <p:nvSpPr>
          <p:cNvPr id="11" name="Text 7"/>
          <p:cNvSpPr/>
          <p:nvPr/>
        </p:nvSpPr>
        <p:spPr>
          <a:xfrm>
            <a:off x="1389888" y="1984248"/>
            <a:ext cx="257860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00E67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=SOMA(A1:A10)</a:t>
            </a:r>
            <a:endParaRPr lang="en-US" sz="900" dirty="0"/>
          </a:p>
        </p:txBody>
      </p:sp>
      <p:sp>
        <p:nvSpPr>
          <p:cNvPr id="12" name="Shape 8"/>
          <p:cNvSpPr/>
          <p:nvPr/>
        </p:nvSpPr>
        <p:spPr>
          <a:xfrm>
            <a:off x="475488" y="2276856"/>
            <a:ext cx="3493008" cy="0"/>
          </a:xfrm>
          <a:prstGeom prst="line">
            <a:avLst/>
          </a:prstGeom>
          <a:noFill/>
          <a:ln w="6350">
            <a:solidFill>
              <a:srgbClr val="2A3F54"/>
            </a:solidFill>
            <a:prstDash val="solid"/>
          </a:ln>
        </p:spPr>
      </p:sp>
      <p:sp>
        <p:nvSpPr>
          <p:cNvPr id="13" name="Shape 9"/>
          <p:cNvSpPr/>
          <p:nvPr/>
        </p:nvSpPr>
        <p:spPr>
          <a:xfrm>
            <a:off x="365760" y="2624328"/>
            <a:ext cx="3703320" cy="621792"/>
          </a:xfrm>
          <a:prstGeom prst="roundRect">
            <a:avLst>
              <a:gd name="adj" fmla="val 13235"/>
            </a:avLst>
          </a:prstGeom>
          <a:solidFill>
            <a:srgbClr val="162230"/>
          </a:solidFill>
          <a:ln w="12700">
            <a:solidFill>
              <a:srgbClr val="2A3F54"/>
            </a:solidFill>
            <a:prstDash val="solid"/>
          </a:ln>
          <a:effectLst>
            <a:outerShdw blurRad="76200" dist="25400" dir="2700000" algn="bl" rotWithShape="0">
              <a:srgbClr val="000000">
                <a:alpha val="15000"/>
              </a:srgbClr>
            </a:outerShdw>
          </a:effectLst>
        </p:spPr>
      </p:sp>
      <p:sp>
        <p:nvSpPr>
          <p:cNvPr id="14" name="Shape 10"/>
          <p:cNvSpPr/>
          <p:nvPr/>
        </p:nvSpPr>
        <p:spPr>
          <a:xfrm>
            <a:off x="475488" y="2734056"/>
            <a:ext cx="841248" cy="237744"/>
          </a:xfrm>
          <a:prstGeom prst="roundRect">
            <a:avLst>
              <a:gd name="adj" fmla="val 19231"/>
            </a:avLst>
          </a:prstGeom>
          <a:solidFill>
            <a:srgbClr val="4FC3F7">
              <a:alpha val="20000"/>
            </a:srgbClr>
          </a:solidFill>
          <a:ln w="12700">
            <a:solidFill>
              <a:srgbClr val="4FC3F7"/>
            </a:solidFill>
            <a:prstDash val="solid"/>
          </a:ln>
        </p:spPr>
      </p:sp>
      <p:sp>
        <p:nvSpPr>
          <p:cNvPr id="15" name="Text 11"/>
          <p:cNvSpPr/>
          <p:nvPr/>
        </p:nvSpPr>
        <p:spPr>
          <a:xfrm>
            <a:off x="475488" y="2734056"/>
            <a:ext cx="84124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4FC3F7"/>
                </a:solidFill>
              </a:rPr>
              <a:t>MÉDIA</a:t>
            </a:r>
            <a:endParaRPr lang="en-US" sz="750" dirty="0"/>
          </a:p>
        </p:txBody>
      </p:sp>
      <p:sp>
        <p:nvSpPr>
          <p:cNvPr id="16" name="Text 12"/>
          <p:cNvSpPr/>
          <p:nvPr/>
        </p:nvSpPr>
        <p:spPr>
          <a:xfrm>
            <a:off x="1389888" y="2734056"/>
            <a:ext cx="257860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00E67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=MÉDIA(A1:A10)</a:t>
            </a:r>
            <a:endParaRPr lang="en-US" sz="900" dirty="0"/>
          </a:p>
        </p:txBody>
      </p:sp>
      <p:sp>
        <p:nvSpPr>
          <p:cNvPr id="17" name="Shape 13"/>
          <p:cNvSpPr/>
          <p:nvPr/>
        </p:nvSpPr>
        <p:spPr>
          <a:xfrm>
            <a:off x="475488" y="3026664"/>
            <a:ext cx="3493008" cy="0"/>
          </a:xfrm>
          <a:prstGeom prst="line">
            <a:avLst/>
          </a:prstGeom>
          <a:noFill/>
          <a:ln w="6350">
            <a:solidFill>
              <a:srgbClr val="2A3F54"/>
            </a:solidFill>
            <a:prstDash val="solid"/>
          </a:ln>
        </p:spPr>
      </p:sp>
      <p:sp>
        <p:nvSpPr>
          <p:cNvPr id="18" name="Shape 14"/>
          <p:cNvSpPr/>
          <p:nvPr/>
        </p:nvSpPr>
        <p:spPr>
          <a:xfrm>
            <a:off x="365760" y="3374136"/>
            <a:ext cx="3703320" cy="621792"/>
          </a:xfrm>
          <a:prstGeom prst="roundRect">
            <a:avLst>
              <a:gd name="adj" fmla="val 13235"/>
            </a:avLst>
          </a:prstGeom>
          <a:solidFill>
            <a:srgbClr val="162230"/>
          </a:solidFill>
          <a:ln w="12700">
            <a:solidFill>
              <a:srgbClr val="2A3F54"/>
            </a:solidFill>
            <a:prstDash val="solid"/>
          </a:ln>
          <a:effectLst>
            <a:outerShdw blurRad="76200" dist="25400" dir="2700000" algn="bl" rotWithShape="0">
              <a:srgbClr val="000000">
                <a:alpha val="15000"/>
              </a:srgbClr>
            </a:outerShdw>
          </a:effectLst>
        </p:spPr>
      </p:sp>
      <p:sp>
        <p:nvSpPr>
          <p:cNvPr id="19" name="Shape 15"/>
          <p:cNvSpPr/>
          <p:nvPr/>
        </p:nvSpPr>
        <p:spPr>
          <a:xfrm>
            <a:off x="475488" y="3483864"/>
            <a:ext cx="841248" cy="237744"/>
          </a:xfrm>
          <a:prstGeom prst="roundRect">
            <a:avLst>
              <a:gd name="adj" fmla="val 19231"/>
            </a:avLst>
          </a:prstGeom>
          <a:solidFill>
            <a:srgbClr val="00E676">
              <a:alpha val="20000"/>
            </a:srgbClr>
          </a:solidFill>
          <a:ln w="12700">
            <a:solidFill>
              <a:srgbClr val="00E676"/>
            </a:solidFill>
            <a:prstDash val="solid"/>
          </a:ln>
        </p:spPr>
      </p:sp>
      <p:sp>
        <p:nvSpPr>
          <p:cNvPr id="20" name="Text 16"/>
          <p:cNvSpPr/>
          <p:nvPr/>
        </p:nvSpPr>
        <p:spPr>
          <a:xfrm>
            <a:off x="475488" y="3483864"/>
            <a:ext cx="84124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00E676"/>
                </a:solidFill>
              </a:rPr>
              <a:t>MEDIANA</a:t>
            </a:r>
            <a:endParaRPr lang="en-US" sz="750" dirty="0"/>
          </a:p>
        </p:txBody>
      </p:sp>
      <p:sp>
        <p:nvSpPr>
          <p:cNvPr id="21" name="Text 17"/>
          <p:cNvSpPr/>
          <p:nvPr/>
        </p:nvSpPr>
        <p:spPr>
          <a:xfrm>
            <a:off x="1389888" y="3483864"/>
            <a:ext cx="257860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00E67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=</a:t>
            </a:r>
            <a:r>
              <a:rPr lang="en-US" sz="900" b="1" dirty="0" smtClean="0">
                <a:solidFill>
                  <a:srgbClr val="00E67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MED(A1:A10</a:t>
            </a:r>
            <a:r>
              <a:rPr lang="en-US" sz="900" b="1" dirty="0">
                <a:solidFill>
                  <a:srgbClr val="00E67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)</a:t>
            </a:r>
            <a:endParaRPr lang="en-US" sz="900" dirty="0"/>
          </a:p>
        </p:txBody>
      </p:sp>
      <p:sp>
        <p:nvSpPr>
          <p:cNvPr id="22" name="Shape 18"/>
          <p:cNvSpPr/>
          <p:nvPr/>
        </p:nvSpPr>
        <p:spPr>
          <a:xfrm>
            <a:off x="475488" y="3776472"/>
            <a:ext cx="3493008" cy="0"/>
          </a:xfrm>
          <a:prstGeom prst="line">
            <a:avLst/>
          </a:prstGeom>
          <a:noFill/>
          <a:ln w="6350">
            <a:solidFill>
              <a:srgbClr val="2A3F54"/>
            </a:solidFill>
            <a:prstDash val="solid"/>
          </a:ln>
        </p:spPr>
      </p:sp>
      <p:sp>
        <p:nvSpPr>
          <p:cNvPr id="23" name="Shape 19"/>
          <p:cNvSpPr/>
          <p:nvPr/>
        </p:nvSpPr>
        <p:spPr>
          <a:xfrm>
            <a:off x="365760" y="4123944"/>
            <a:ext cx="3703320" cy="621792"/>
          </a:xfrm>
          <a:prstGeom prst="roundRect">
            <a:avLst>
              <a:gd name="adj" fmla="val 13235"/>
            </a:avLst>
          </a:prstGeom>
          <a:solidFill>
            <a:srgbClr val="162230"/>
          </a:solidFill>
          <a:ln w="12700">
            <a:solidFill>
              <a:srgbClr val="2A3F54"/>
            </a:solidFill>
            <a:prstDash val="solid"/>
          </a:ln>
          <a:effectLst>
            <a:outerShdw blurRad="76200" dist="25400" dir="2700000" algn="bl" rotWithShape="0">
              <a:srgbClr val="000000">
                <a:alpha val="15000"/>
              </a:srgbClr>
            </a:outerShdw>
          </a:effectLst>
        </p:spPr>
      </p:sp>
      <p:sp>
        <p:nvSpPr>
          <p:cNvPr id="24" name="Shape 20"/>
          <p:cNvSpPr/>
          <p:nvPr/>
        </p:nvSpPr>
        <p:spPr>
          <a:xfrm>
            <a:off x="475488" y="4233672"/>
            <a:ext cx="841248" cy="237744"/>
          </a:xfrm>
          <a:prstGeom prst="roundRect">
            <a:avLst>
              <a:gd name="adj" fmla="val 19231"/>
            </a:avLst>
          </a:prstGeom>
          <a:solidFill>
            <a:srgbClr val="FFB74D">
              <a:alpha val="20000"/>
            </a:srgbClr>
          </a:solidFill>
          <a:ln w="12700">
            <a:solidFill>
              <a:srgbClr val="FFB74D"/>
            </a:solidFill>
            <a:prstDash val="solid"/>
          </a:ln>
        </p:spPr>
      </p:sp>
      <p:sp>
        <p:nvSpPr>
          <p:cNvPr id="25" name="Text 21"/>
          <p:cNvSpPr/>
          <p:nvPr/>
        </p:nvSpPr>
        <p:spPr>
          <a:xfrm>
            <a:off x="475488" y="4233672"/>
            <a:ext cx="84124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B74D"/>
                </a:solidFill>
              </a:rPr>
              <a:t>MODA</a:t>
            </a:r>
            <a:endParaRPr lang="en-US" sz="750" dirty="0"/>
          </a:p>
        </p:txBody>
      </p:sp>
      <p:sp>
        <p:nvSpPr>
          <p:cNvPr id="26" name="Text 22"/>
          <p:cNvSpPr/>
          <p:nvPr/>
        </p:nvSpPr>
        <p:spPr>
          <a:xfrm>
            <a:off x="1389888" y="4233672"/>
            <a:ext cx="257860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00E67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=</a:t>
            </a:r>
            <a:r>
              <a:rPr lang="en-US" sz="900" b="1" dirty="0" smtClean="0">
                <a:solidFill>
                  <a:srgbClr val="00E67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MODO.ÚNICO(A1:A10</a:t>
            </a:r>
            <a:r>
              <a:rPr lang="en-US" sz="900" b="1" dirty="0">
                <a:solidFill>
                  <a:srgbClr val="00E67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)</a:t>
            </a:r>
            <a:endParaRPr lang="en-US" sz="900" dirty="0"/>
          </a:p>
        </p:txBody>
      </p:sp>
      <p:sp>
        <p:nvSpPr>
          <p:cNvPr id="27" name="Shape 23"/>
          <p:cNvSpPr/>
          <p:nvPr/>
        </p:nvSpPr>
        <p:spPr>
          <a:xfrm>
            <a:off x="475488" y="4526280"/>
            <a:ext cx="3493008" cy="0"/>
          </a:xfrm>
          <a:prstGeom prst="line">
            <a:avLst/>
          </a:prstGeom>
          <a:noFill/>
          <a:ln w="6350">
            <a:solidFill>
              <a:srgbClr val="2A3F54"/>
            </a:solidFill>
            <a:prstDash val="solid"/>
          </a:ln>
        </p:spPr>
      </p:sp>
      <p:sp>
        <p:nvSpPr>
          <p:cNvPr id="28" name="Shape 24"/>
          <p:cNvSpPr/>
          <p:nvPr/>
        </p:nvSpPr>
        <p:spPr>
          <a:xfrm>
            <a:off x="4389120" y="1874520"/>
            <a:ext cx="3703320" cy="621792"/>
          </a:xfrm>
          <a:prstGeom prst="roundRect">
            <a:avLst>
              <a:gd name="adj" fmla="val 13235"/>
            </a:avLst>
          </a:prstGeom>
          <a:solidFill>
            <a:srgbClr val="162230"/>
          </a:solidFill>
          <a:ln w="12700">
            <a:solidFill>
              <a:srgbClr val="2A3F54"/>
            </a:solidFill>
            <a:prstDash val="solid"/>
          </a:ln>
          <a:effectLst>
            <a:outerShdw blurRad="76200" dist="25400" dir="2700000" algn="bl" rotWithShape="0">
              <a:srgbClr val="000000">
                <a:alpha val="15000"/>
              </a:srgbClr>
            </a:outerShdw>
          </a:effectLst>
        </p:spPr>
      </p:sp>
      <p:sp>
        <p:nvSpPr>
          <p:cNvPr id="29" name="Shape 25"/>
          <p:cNvSpPr/>
          <p:nvPr/>
        </p:nvSpPr>
        <p:spPr>
          <a:xfrm>
            <a:off x="4498848" y="1984248"/>
            <a:ext cx="841248" cy="237744"/>
          </a:xfrm>
          <a:prstGeom prst="roundRect">
            <a:avLst>
              <a:gd name="adj" fmla="val 19231"/>
            </a:avLst>
          </a:prstGeom>
          <a:solidFill>
            <a:srgbClr val="CE93D8">
              <a:alpha val="20000"/>
            </a:srgbClr>
          </a:solidFill>
          <a:ln w="12700">
            <a:solidFill>
              <a:srgbClr val="CE93D8"/>
            </a:solidFill>
            <a:prstDash val="solid"/>
          </a:ln>
        </p:spPr>
      </p:sp>
      <p:sp>
        <p:nvSpPr>
          <p:cNvPr id="30" name="Text 26"/>
          <p:cNvSpPr/>
          <p:nvPr/>
        </p:nvSpPr>
        <p:spPr>
          <a:xfrm>
            <a:off x="4498848" y="1984248"/>
            <a:ext cx="84124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CE93D8"/>
                </a:solidFill>
              </a:rPr>
              <a:t>SOMASE</a:t>
            </a:r>
            <a:endParaRPr lang="en-US" sz="750" dirty="0"/>
          </a:p>
        </p:txBody>
      </p:sp>
      <p:sp>
        <p:nvSpPr>
          <p:cNvPr id="31" name="Text 27"/>
          <p:cNvSpPr/>
          <p:nvPr/>
        </p:nvSpPr>
        <p:spPr>
          <a:xfrm>
            <a:off x="5413248" y="1984248"/>
            <a:ext cx="257860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00E67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=SOMASE(A1:A10;"crit";B1:B10)</a:t>
            </a:r>
            <a:endParaRPr lang="en-US" sz="900" dirty="0"/>
          </a:p>
        </p:txBody>
      </p:sp>
      <p:sp>
        <p:nvSpPr>
          <p:cNvPr id="32" name="Shape 28"/>
          <p:cNvSpPr/>
          <p:nvPr/>
        </p:nvSpPr>
        <p:spPr>
          <a:xfrm>
            <a:off x="4498848" y="2276856"/>
            <a:ext cx="3493008" cy="0"/>
          </a:xfrm>
          <a:prstGeom prst="line">
            <a:avLst/>
          </a:prstGeom>
          <a:noFill/>
          <a:ln w="6350">
            <a:solidFill>
              <a:srgbClr val="2A3F54"/>
            </a:solidFill>
            <a:prstDash val="solid"/>
          </a:ln>
        </p:spPr>
      </p:sp>
      <p:sp>
        <p:nvSpPr>
          <p:cNvPr id="33" name="Shape 29"/>
          <p:cNvSpPr/>
          <p:nvPr/>
        </p:nvSpPr>
        <p:spPr>
          <a:xfrm>
            <a:off x="4389120" y="2624328"/>
            <a:ext cx="3703320" cy="621792"/>
          </a:xfrm>
          <a:prstGeom prst="roundRect">
            <a:avLst>
              <a:gd name="adj" fmla="val 13235"/>
            </a:avLst>
          </a:prstGeom>
          <a:solidFill>
            <a:srgbClr val="162230"/>
          </a:solidFill>
          <a:ln w="12700">
            <a:solidFill>
              <a:srgbClr val="2A3F54"/>
            </a:solidFill>
            <a:prstDash val="solid"/>
          </a:ln>
          <a:effectLst>
            <a:outerShdw blurRad="76200" dist="25400" dir="2700000" algn="bl" rotWithShape="0">
              <a:srgbClr val="000000">
                <a:alpha val="15000"/>
              </a:srgbClr>
            </a:outerShdw>
          </a:effectLst>
        </p:spPr>
      </p:sp>
      <p:sp>
        <p:nvSpPr>
          <p:cNvPr id="34" name="Shape 30"/>
          <p:cNvSpPr/>
          <p:nvPr/>
        </p:nvSpPr>
        <p:spPr>
          <a:xfrm>
            <a:off x="4498848" y="2734056"/>
            <a:ext cx="841248" cy="237744"/>
          </a:xfrm>
          <a:prstGeom prst="roundRect">
            <a:avLst>
              <a:gd name="adj" fmla="val 19231"/>
            </a:avLst>
          </a:prstGeom>
          <a:solidFill>
            <a:srgbClr val="F48FB1">
              <a:alpha val="20000"/>
            </a:srgbClr>
          </a:solidFill>
          <a:ln w="12700">
            <a:solidFill>
              <a:srgbClr val="F48FB1"/>
            </a:solidFill>
            <a:prstDash val="solid"/>
          </a:ln>
        </p:spPr>
      </p:sp>
      <p:sp>
        <p:nvSpPr>
          <p:cNvPr id="35" name="Text 31"/>
          <p:cNvSpPr/>
          <p:nvPr/>
        </p:nvSpPr>
        <p:spPr>
          <a:xfrm>
            <a:off x="4498848" y="2734056"/>
            <a:ext cx="84124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48FB1"/>
                </a:solidFill>
              </a:rPr>
              <a:t>CONT.SE</a:t>
            </a:r>
            <a:endParaRPr lang="en-US" sz="750" dirty="0"/>
          </a:p>
        </p:txBody>
      </p:sp>
      <p:sp>
        <p:nvSpPr>
          <p:cNvPr id="36" name="Text 32"/>
          <p:cNvSpPr/>
          <p:nvPr/>
        </p:nvSpPr>
        <p:spPr>
          <a:xfrm>
            <a:off x="5413248" y="2734056"/>
            <a:ext cx="257860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00E67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=CONT.SE(A1:A10;"crit")</a:t>
            </a:r>
            <a:endParaRPr lang="en-US" sz="900" dirty="0"/>
          </a:p>
        </p:txBody>
      </p:sp>
      <p:sp>
        <p:nvSpPr>
          <p:cNvPr id="37" name="Shape 33"/>
          <p:cNvSpPr/>
          <p:nvPr/>
        </p:nvSpPr>
        <p:spPr>
          <a:xfrm>
            <a:off x="4498848" y="3026664"/>
            <a:ext cx="3493008" cy="0"/>
          </a:xfrm>
          <a:prstGeom prst="line">
            <a:avLst/>
          </a:prstGeom>
          <a:noFill/>
          <a:ln w="6350">
            <a:solidFill>
              <a:srgbClr val="2A3F54"/>
            </a:solidFill>
            <a:prstDash val="solid"/>
          </a:ln>
        </p:spPr>
      </p:sp>
      <p:sp>
        <p:nvSpPr>
          <p:cNvPr id="38" name="Shape 34"/>
          <p:cNvSpPr/>
          <p:nvPr/>
        </p:nvSpPr>
        <p:spPr>
          <a:xfrm>
            <a:off x="4389120" y="3374136"/>
            <a:ext cx="3703320" cy="621792"/>
          </a:xfrm>
          <a:prstGeom prst="roundRect">
            <a:avLst>
              <a:gd name="adj" fmla="val 13235"/>
            </a:avLst>
          </a:prstGeom>
          <a:solidFill>
            <a:srgbClr val="162230"/>
          </a:solidFill>
          <a:ln w="12700">
            <a:solidFill>
              <a:srgbClr val="2A3F54"/>
            </a:solidFill>
            <a:prstDash val="solid"/>
          </a:ln>
          <a:effectLst>
            <a:outerShdw blurRad="76200" dist="25400" dir="2700000" algn="bl" rotWithShape="0">
              <a:srgbClr val="000000">
                <a:alpha val="15000"/>
              </a:srgbClr>
            </a:outerShdw>
          </a:effectLst>
        </p:spPr>
      </p:sp>
      <p:sp>
        <p:nvSpPr>
          <p:cNvPr id="39" name="Shape 35"/>
          <p:cNvSpPr/>
          <p:nvPr/>
        </p:nvSpPr>
        <p:spPr>
          <a:xfrm>
            <a:off x="4498848" y="3483864"/>
            <a:ext cx="841248" cy="237744"/>
          </a:xfrm>
          <a:prstGeom prst="roundRect">
            <a:avLst>
              <a:gd name="adj" fmla="val 19231"/>
            </a:avLst>
          </a:prstGeom>
          <a:solidFill>
            <a:srgbClr val="FF8A65">
              <a:alpha val="20000"/>
            </a:srgbClr>
          </a:solidFill>
          <a:ln w="12700">
            <a:solidFill>
              <a:srgbClr val="FF8A65"/>
            </a:solidFill>
            <a:prstDash val="solid"/>
          </a:ln>
        </p:spPr>
      </p:sp>
      <p:sp>
        <p:nvSpPr>
          <p:cNvPr id="40" name="Text 36"/>
          <p:cNvSpPr/>
          <p:nvPr/>
        </p:nvSpPr>
        <p:spPr>
          <a:xfrm>
            <a:off x="4498848" y="3483864"/>
            <a:ext cx="84124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8A65"/>
                </a:solidFill>
              </a:rPr>
              <a:t>CONCATENAR</a:t>
            </a:r>
            <a:endParaRPr lang="en-US" sz="750" dirty="0"/>
          </a:p>
        </p:txBody>
      </p:sp>
      <p:sp>
        <p:nvSpPr>
          <p:cNvPr id="41" name="Text 37"/>
          <p:cNvSpPr/>
          <p:nvPr/>
        </p:nvSpPr>
        <p:spPr>
          <a:xfrm>
            <a:off x="5413248" y="3483864"/>
            <a:ext cx="257860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00E67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=CONCATENAR(A1;" ";B1)</a:t>
            </a:r>
            <a:endParaRPr lang="en-US" sz="900" dirty="0"/>
          </a:p>
        </p:txBody>
      </p:sp>
      <p:sp>
        <p:nvSpPr>
          <p:cNvPr id="42" name="Shape 38"/>
          <p:cNvSpPr/>
          <p:nvPr/>
        </p:nvSpPr>
        <p:spPr>
          <a:xfrm>
            <a:off x="4498848" y="3776472"/>
            <a:ext cx="3493008" cy="0"/>
          </a:xfrm>
          <a:prstGeom prst="line">
            <a:avLst/>
          </a:prstGeom>
          <a:noFill/>
          <a:ln w="6350">
            <a:solidFill>
              <a:srgbClr val="2A3F54"/>
            </a:solidFill>
            <a:prstDash val="solid"/>
          </a:ln>
        </p:spPr>
      </p:sp>
      <p:sp>
        <p:nvSpPr>
          <p:cNvPr id="43" name="Text 39"/>
          <p:cNvSpPr/>
          <p:nvPr/>
        </p:nvSpPr>
        <p:spPr>
          <a:xfrm>
            <a:off x="365760" y="4736592"/>
            <a:ext cx="8412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i="1" dirty="0" err="1">
                <a:solidFill>
                  <a:schemeClr val="bg1">
                    <a:lumMod val="9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Pratique</a:t>
            </a:r>
            <a:r>
              <a:rPr lang="en-US" sz="1000" i="1" dirty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00" i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00" i="1" dirty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Excel </a:t>
            </a:r>
            <a:r>
              <a:rPr lang="en-US" sz="1000" i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🚀</a:t>
            </a:r>
            <a:endParaRPr lang="en-US" sz="10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1013</Words>
  <Application>Microsoft Office PowerPoint</Application>
  <PresentationFormat>Apresentação na tela (16:9)</PresentationFormat>
  <Paragraphs>224</Paragraphs>
  <Slides>9</Slides>
  <Notes>9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3" baseType="lpstr">
      <vt:lpstr>Arial</vt:lpstr>
      <vt:lpstr>Calibri</vt:lpstr>
      <vt:lpstr>Courier New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Funções Essenciais do Excel</dc:title>
  <dc:subject/>
  <dc:creator>Guilherme Mateus Coelho de Souza Ferreira</dc:creator>
  <cp:lastModifiedBy>Guilherme Mateus Coelho De Souza Ferreira</cp:lastModifiedBy>
  <cp:revision>8</cp:revision>
  <dcterms:created xsi:type="dcterms:W3CDTF">2026-06-13T09:52:42Z</dcterms:created>
  <dcterms:modified xsi:type="dcterms:W3CDTF">2026-07-04T10:04:06Z</dcterms:modified>
</cp:coreProperties>
</file>