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1909502"/>
            <a:ext cx="514350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72000"/>
              </a:lnSpc>
              <a:buNone/>
            </a:pPr>
            <a:r>
              <a:rPr lang="en-US" sz="41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 REVOLUÇÃO</a:t>
            </a:r>
            <a:r>
              <a:rPr lang="en-US" sz="41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
</a:t>
            </a:r>
            <a:r>
              <a:rPr lang="en-US" sz="41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DO SABOR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571500" y="3009640"/>
            <a:ext cx="3266480" cy="421481"/>
          </a:xfrm>
          <a:prstGeom prst="roundRect">
            <a:avLst/>
          </a:prstGeom>
          <a:solidFill>
            <a:srgbClr val="27251F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3009640"/>
            <a:ext cx="3266480" cy="421481"/>
          </a:xfrm>
          <a:prstGeom prst="rect">
            <a:avLst/>
          </a:prstGeom>
          <a:noFill/>
          <a:ln/>
        </p:spPr>
        <p:txBody>
          <a:bodyPr wrap="square" lIns="170053" tIns="85090" rIns="170053" bIns="85090" rtlCol="0" anchor="t">
            <a:sp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O Universo do Fast-Food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71500" y="3788308"/>
            <a:ext cx="2653903" cy="242888"/>
          </a:xfrm>
          <a:prstGeom prst="rect">
            <a:avLst/>
          </a:prstGeom>
          <a:noFill/>
          <a:ln/>
        </p:spPr>
        <p:txBody>
          <a:bodyPr wrap="square" lIns="0" tIns="102108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spc="2" kern="0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ALUNOS DA ESCOLA CEBRAC SERTÃOZINHO</a:t>
            </a:r>
            <a:endParaRPr lang="en-US" sz="700" dirty="0"/>
          </a:p>
        </p:txBody>
      </p:sp>
      <p:sp>
        <p:nvSpPr>
          <p:cNvPr id="7" name="Shape 4"/>
          <p:cNvSpPr/>
          <p:nvPr/>
        </p:nvSpPr>
        <p:spPr>
          <a:xfrm>
            <a:off x="5715000" y="850106"/>
            <a:ext cx="3429000" cy="3429000"/>
          </a:xfrm>
          <a:prstGeom prst="ellipse">
            <a:avLst/>
          </a:prstGeom>
          <a:solidFill>
            <a:srgbClr val="FFC72C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850106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23567" y="916102"/>
            <a:ext cx="3496866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37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CONCLUSÃO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1725941" y="1716202"/>
            <a:ext cx="5692118" cy="350044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725941" y="1716202"/>
            <a:ext cx="5692118" cy="350044"/>
          </a:xfrm>
          <a:prstGeom prst="rect">
            <a:avLst/>
          </a:prstGeom>
          <a:noFill/>
          <a:ln/>
        </p:spPr>
        <p:txBody>
          <a:bodyPr wrap="square" lIns="340233" tIns="127508" rIns="340233" bIns="127508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7251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O Fast-Food é mais do que comida: é um fenômeno cultural e estilo de vida urbano.</a:t>
            </a:r>
            <a:endParaRPr lang="en-US" sz="700" dirty="0"/>
          </a:p>
        </p:txBody>
      </p:sp>
      <p:sp>
        <p:nvSpPr>
          <p:cNvPr id="6" name="Shape 3"/>
          <p:cNvSpPr/>
          <p:nvPr/>
        </p:nvSpPr>
        <p:spPr>
          <a:xfrm>
            <a:off x="1725941" y="2209121"/>
            <a:ext cx="5692118" cy="350044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7" name="Text 4"/>
          <p:cNvSpPr/>
          <p:nvPr/>
        </p:nvSpPr>
        <p:spPr>
          <a:xfrm>
            <a:off x="1725941" y="2209121"/>
            <a:ext cx="5692118" cy="350044"/>
          </a:xfrm>
          <a:prstGeom prst="rect">
            <a:avLst/>
          </a:prstGeom>
          <a:noFill/>
          <a:ln/>
        </p:spPr>
        <p:txBody>
          <a:bodyPr wrap="square" lIns="340233" tIns="127508" rIns="340233" bIns="127508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7251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A constante adaptação às novas demandas garante a relevância do setor no futuro.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1725941" y="2702040"/>
            <a:ext cx="5692118" cy="350044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1725941" y="2702040"/>
            <a:ext cx="5692118" cy="350044"/>
          </a:xfrm>
          <a:prstGeom prst="rect">
            <a:avLst/>
          </a:prstGeom>
          <a:noFill/>
          <a:ln/>
        </p:spPr>
        <p:txBody>
          <a:bodyPr wrap="square" lIns="340233" tIns="127508" rIns="340233" bIns="127508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7251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O equilíbrio entre tradição e inovação tecnológica define as marcas de sucesso.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3385245" y="3652158"/>
            <a:ext cx="2373511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900" b="1" spc="2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OBRIGADO PELA ATENÇÃO!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3385245" y="3845040"/>
            <a:ext cx="2373511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FFC72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Alunos da escola Cebrac Sertãozinho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734941"/>
            <a:ext cx="8229600" cy="1005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330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O QUE DEFINE O</a:t>
            </a:r>
            <a:r>
              <a:rPr lang="en-US" sz="330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
</a:t>
            </a:r>
            <a:r>
              <a:rPr lang="en-US" sz="330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FAST-FOOD MODERNO?</a:t>
            </a:r>
            <a:endParaRPr lang="en-US" sz="3300" dirty="0"/>
          </a:p>
        </p:txBody>
      </p:sp>
      <p:sp>
        <p:nvSpPr>
          <p:cNvPr id="4" name="Shape 1"/>
          <p:cNvSpPr/>
          <p:nvPr/>
        </p:nvSpPr>
        <p:spPr>
          <a:xfrm>
            <a:off x="1388734" y="1912209"/>
            <a:ext cx="6366504" cy="485775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1645909" y="2012221"/>
            <a:ext cx="285750" cy="285750"/>
          </a:xfrm>
          <a:prstGeom prst="ellipse">
            <a:avLst/>
          </a:prstGeom>
          <a:solidFill>
            <a:srgbClr val="E31837"/>
          </a:solidFill>
          <a:ln/>
        </p:spPr>
      </p:sp>
      <p:sp>
        <p:nvSpPr>
          <p:cNvPr id="6" name="Text 3"/>
          <p:cNvSpPr/>
          <p:nvPr/>
        </p:nvSpPr>
        <p:spPr>
          <a:xfrm>
            <a:off x="1645909" y="2012221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1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2045959" y="2085082"/>
            <a:ext cx="4111228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Agilidade extrema no preparo e entrega, otimizando o tempo do consumidor urbano.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1388734" y="2512284"/>
            <a:ext cx="6366504" cy="485775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1645909" y="2612296"/>
            <a:ext cx="285750" cy="285750"/>
          </a:xfrm>
          <a:prstGeom prst="ellipse">
            <a:avLst/>
          </a:prstGeom>
          <a:solidFill>
            <a:srgbClr val="E31837"/>
          </a:solidFill>
          <a:ln/>
        </p:spPr>
      </p:sp>
      <p:sp>
        <p:nvSpPr>
          <p:cNvPr id="10" name="Text 7"/>
          <p:cNvSpPr/>
          <p:nvPr/>
        </p:nvSpPr>
        <p:spPr>
          <a:xfrm>
            <a:off x="1645909" y="2612296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2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2045959" y="2685157"/>
            <a:ext cx="5214938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Padronização global de sabores e processos, garantindo a mesma experiência em qualquer lugar do mundo.</a:t>
            </a:r>
            <a:endParaRPr lang="en-US" sz="700" dirty="0"/>
          </a:p>
        </p:txBody>
      </p:sp>
      <p:sp>
        <p:nvSpPr>
          <p:cNvPr id="12" name="Shape 9"/>
          <p:cNvSpPr/>
          <p:nvPr/>
        </p:nvSpPr>
        <p:spPr>
          <a:xfrm>
            <a:off x="1388734" y="3112359"/>
            <a:ext cx="6366504" cy="485775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1645909" y="3212371"/>
            <a:ext cx="285750" cy="285750"/>
          </a:xfrm>
          <a:prstGeom prst="ellipse">
            <a:avLst/>
          </a:prstGeom>
          <a:solidFill>
            <a:srgbClr val="E31837"/>
          </a:solidFill>
          <a:ln/>
        </p:spPr>
      </p:sp>
      <p:sp>
        <p:nvSpPr>
          <p:cNvPr id="14" name="Text 11"/>
          <p:cNvSpPr/>
          <p:nvPr/>
        </p:nvSpPr>
        <p:spPr>
          <a:xfrm>
            <a:off x="1645909" y="3212371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3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2045959" y="3285232"/>
            <a:ext cx="4391620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Experiência do cliente focada em conveniência, desde o Drive-Thru até o autoatendimento.</a:t>
            </a:r>
            <a:endParaRPr lang="en-US" sz="700" dirty="0"/>
          </a:p>
        </p:txBody>
      </p:sp>
      <p:sp>
        <p:nvSpPr>
          <p:cNvPr id="16" name="Shape 13"/>
          <p:cNvSpPr/>
          <p:nvPr/>
        </p:nvSpPr>
        <p:spPr>
          <a:xfrm>
            <a:off x="1388734" y="3712434"/>
            <a:ext cx="6366504" cy="485775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7" name="Shape 14"/>
          <p:cNvSpPr/>
          <p:nvPr/>
        </p:nvSpPr>
        <p:spPr>
          <a:xfrm>
            <a:off x="1645909" y="3812446"/>
            <a:ext cx="285750" cy="285750"/>
          </a:xfrm>
          <a:prstGeom prst="ellipse">
            <a:avLst/>
          </a:prstGeom>
          <a:solidFill>
            <a:srgbClr val="E31837"/>
          </a:solidFill>
          <a:ln/>
        </p:spPr>
      </p:sp>
      <p:sp>
        <p:nvSpPr>
          <p:cNvPr id="18" name="Text 15"/>
          <p:cNvSpPr/>
          <p:nvPr/>
        </p:nvSpPr>
        <p:spPr>
          <a:xfrm>
            <a:off x="1645909" y="3812446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4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2045959" y="3885307"/>
            <a:ext cx="4691658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Evolução tecnológica constante com totens digitais e integração total com aplicativos de delivery.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696655"/>
            <a:ext cx="4793456" cy="880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8000"/>
              </a:lnSpc>
              <a:buNone/>
            </a:pP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 PSICOLOGIA</a:t>
            </a: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
</a:t>
            </a: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DAS CORES</a:t>
            </a:r>
            <a:endParaRPr lang="en-US" sz="2850" dirty="0"/>
          </a:p>
        </p:txBody>
      </p:sp>
      <p:sp>
        <p:nvSpPr>
          <p:cNvPr id="4" name="Text 1"/>
          <p:cNvSpPr/>
          <p:nvPr/>
        </p:nvSpPr>
        <p:spPr>
          <a:xfrm>
            <a:off x="792956" y="1815154"/>
            <a:ext cx="1041202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VERMELHO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28625" y="2105369"/>
            <a:ext cx="4314099" cy="320018"/>
          </a:xfrm>
          <a:prstGeom prst="rect">
            <a:avLst/>
          </a:prstGeom>
          <a:noFill/>
          <a:ln/>
        </p:spPr>
        <p:txBody>
          <a:bodyPr wrap="square" lIns="382651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Estimula o apetite e cria um senso de urgência. Aumenta a frequência cardíaca, fazendo com que os clientes comam mais rápido.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792956" y="2592372"/>
            <a:ext cx="923330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AMARELO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28625" y="2882587"/>
            <a:ext cx="4314099" cy="320018"/>
          </a:xfrm>
          <a:prstGeom prst="rect">
            <a:avLst/>
          </a:prstGeom>
          <a:noFill/>
          <a:ln/>
        </p:spPr>
        <p:txBody>
          <a:bodyPr wrap="square" lIns="382651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Transmite felicidade, otimismo e acolhimento. É a cor mais visível à luz do dia, ideal para sinalização de beira de estrada.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5222081" y="0"/>
            <a:ext cx="3921919" cy="5143500"/>
          </a:xfrm>
          <a:prstGeom prst="rect">
            <a:avLst/>
          </a:prstGeom>
          <a:solidFill>
            <a:srgbClr val="FFC72C"/>
          </a:solidFill>
          <a:ln/>
        </p:spPr>
      </p:sp>
      <p:sp>
        <p:nvSpPr>
          <p:cNvPr id="9" name="Text 6"/>
          <p:cNvSpPr/>
          <p:nvPr/>
        </p:nvSpPr>
        <p:spPr>
          <a:xfrm>
            <a:off x="5779294" y="2003627"/>
            <a:ext cx="2807494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E3183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EFEITO</a:t>
            </a:r>
            <a:r>
              <a:rPr lang="en-US" sz="2000" b="1" dirty="0">
                <a:solidFill>
                  <a:srgbClr val="E3183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
</a:t>
            </a:r>
            <a:r>
              <a:rPr lang="en-US" sz="2000" b="1" dirty="0">
                <a:solidFill>
                  <a:srgbClr val="E3183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KETCHUP &amp;</a:t>
            </a:r>
            <a:r>
              <a:rPr lang="en-US" sz="2000" b="1" dirty="0">
                <a:solidFill>
                  <a:srgbClr val="E3183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
</a:t>
            </a:r>
            <a:r>
              <a:rPr lang="en-US" sz="2000" b="1" dirty="0">
                <a:solidFill>
                  <a:srgbClr val="E3183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MOSTARDA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 rot="-180000">
            <a:off x="5893594" y="3089477"/>
            <a:ext cx="2578894" cy="173236"/>
          </a:xfrm>
          <a:prstGeom prst="rect">
            <a:avLst/>
          </a:prstGeom>
          <a:solidFill>
            <a:srgbClr val="27251F"/>
          </a:solidFill>
          <a:ln/>
        </p:spPr>
      </p:sp>
      <p:sp>
        <p:nvSpPr>
          <p:cNvPr id="11" name="Text 8"/>
          <p:cNvSpPr/>
          <p:nvPr/>
        </p:nvSpPr>
        <p:spPr>
          <a:xfrm rot="-180000">
            <a:off x="5779294" y="2975176"/>
            <a:ext cx="2807494" cy="401836"/>
          </a:xfrm>
          <a:prstGeom prst="rect">
            <a:avLst/>
          </a:prstGeom>
          <a:noFill/>
          <a:ln/>
        </p:spPr>
        <p:txBody>
          <a:bodyPr wrap="square" lIns="136017" tIns="136017" rIns="136017" bIns="136017" rtlCol="0" anchor="t">
            <a:sp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Instiga a fome instantaneamente!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696655"/>
            <a:ext cx="8229600" cy="880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8000"/>
              </a:lnSpc>
              <a:buNone/>
            </a:pP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MCDONALD'S: O REI DA</a:t>
            </a: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
</a:t>
            </a: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PADRONIZAÇÃO</a:t>
            </a:r>
            <a:endParaRPr lang="en-US" sz="2850" dirty="0"/>
          </a:p>
        </p:txBody>
      </p:sp>
      <p:sp>
        <p:nvSpPr>
          <p:cNvPr id="4" name="Shape 1"/>
          <p:cNvSpPr/>
          <p:nvPr/>
        </p:nvSpPr>
        <p:spPr>
          <a:xfrm>
            <a:off x="571500" y="1791044"/>
            <a:ext cx="4286250" cy="451452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742950" y="1916757"/>
            <a:ext cx="200025" cy="200025"/>
          </a:xfrm>
          <a:prstGeom prst="ellipse">
            <a:avLst/>
          </a:prstGeom>
          <a:solidFill>
            <a:srgbClr val="FFC72C"/>
          </a:solidFill>
          <a:ln/>
        </p:spPr>
      </p:sp>
      <p:sp>
        <p:nvSpPr>
          <p:cNvPr id="6" name="Text 3"/>
          <p:cNvSpPr/>
          <p:nvPr/>
        </p:nvSpPr>
        <p:spPr>
          <a:xfrm>
            <a:off x="742950" y="1916757"/>
            <a:ext cx="200025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028700" y="1876769"/>
            <a:ext cx="3657600" cy="28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Fundado em 1940, revolucionou a indústria com a linha de montagem de comida rápida.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571500" y="2328221"/>
            <a:ext cx="4286250" cy="451452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742950" y="2453934"/>
            <a:ext cx="200025" cy="200025"/>
          </a:xfrm>
          <a:prstGeom prst="ellipse">
            <a:avLst/>
          </a:prstGeom>
          <a:solidFill>
            <a:srgbClr val="FFC72C"/>
          </a:solidFill>
          <a:ln/>
        </p:spPr>
      </p:sp>
      <p:sp>
        <p:nvSpPr>
          <p:cNvPr id="10" name="Text 7"/>
          <p:cNvSpPr/>
          <p:nvPr/>
        </p:nvSpPr>
        <p:spPr>
          <a:xfrm>
            <a:off x="742950" y="2453934"/>
            <a:ext cx="200025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028700" y="2413946"/>
            <a:ext cx="3657600" cy="28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Presença global em mais de 100 países, adaptando o menu às culturas locais sem perder a essência.</a:t>
            </a:r>
            <a:endParaRPr lang="en-US" sz="700" dirty="0"/>
          </a:p>
        </p:txBody>
      </p:sp>
      <p:sp>
        <p:nvSpPr>
          <p:cNvPr id="12" name="Shape 9"/>
          <p:cNvSpPr/>
          <p:nvPr/>
        </p:nvSpPr>
        <p:spPr>
          <a:xfrm>
            <a:off x="571500" y="2865397"/>
            <a:ext cx="4286250" cy="451452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742950" y="2991110"/>
            <a:ext cx="200025" cy="200025"/>
          </a:xfrm>
          <a:prstGeom prst="ellipse">
            <a:avLst/>
          </a:prstGeom>
          <a:solidFill>
            <a:srgbClr val="FFC72C"/>
          </a:solidFill>
          <a:ln/>
        </p:spPr>
      </p:sp>
      <p:sp>
        <p:nvSpPr>
          <p:cNvPr id="14" name="Text 11"/>
          <p:cNvSpPr/>
          <p:nvPr/>
        </p:nvSpPr>
        <p:spPr>
          <a:xfrm>
            <a:off x="742950" y="2991110"/>
            <a:ext cx="200025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028700" y="2951122"/>
            <a:ext cx="3657600" cy="28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O Big Mac tornou-se um ícone tão forte que é usado como índice econômico mundial (Big Mac Index).</a:t>
            </a:r>
            <a:endParaRPr lang="en-US" sz="700" dirty="0"/>
          </a:p>
        </p:txBody>
      </p:sp>
      <p:sp>
        <p:nvSpPr>
          <p:cNvPr id="16" name="Shape 13"/>
          <p:cNvSpPr/>
          <p:nvPr/>
        </p:nvSpPr>
        <p:spPr>
          <a:xfrm>
            <a:off x="571500" y="3402574"/>
            <a:ext cx="4286250" cy="451452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7" name="Shape 14"/>
          <p:cNvSpPr/>
          <p:nvPr/>
        </p:nvSpPr>
        <p:spPr>
          <a:xfrm>
            <a:off x="742950" y="3528287"/>
            <a:ext cx="200025" cy="200025"/>
          </a:xfrm>
          <a:prstGeom prst="ellipse">
            <a:avLst/>
          </a:prstGeom>
          <a:solidFill>
            <a:srgbClr val="FFC72C"/>
          </a:solidFill>
          <a:ln/>
        </p:spPr>
      </p:sp>
      <p:sp>
        <p:nvSpPr>
          <p:cNvPr id="18" name="Text 15"/>
          <p:cNvSpPr/>
          <p:nvPr/>
        </p:nvSpPr>
        <p:spPr>
          <a:xfrm>
            <a:off x="742950" y="3528287"/>
            <a:ext cx="200025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028700" y="3488299"/>
            <a:ext cx="3657600" cy="28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Foco atual na modernização das lojas (Experience of the Future) e metas de sustentabilidade.</a:t>
            </a:r>
            <a:endParaRPr lang="en-US" sz="700" dirty="0"/>
          </a:p>
        </p:txBody>
      </p:sp>
      <p:sp>
        <p:nvSpPr>
          <p:cNvPr id="20" name="Shape 17"/>
          <p:cNvSpPr/>
          <p:nvPr/>
        </p:nvSpPr>
        <p:spPr>
          <a:xfrm>
            <a:off x="5172075" y="1791044"/>
            <a:ext cx="3143250" cy="3143250"/>
          </a:xfrm>
          <a:prstGeom prst="rect">
            <a:avLst/>
          </a:prstGeom>
          <a:solidFill>
            <a:srgbClr val="000000">
              <a:alpha val="0"/>
            </a:srgbClr>
          </a:solidFill>
          <a:ln w="73152">
            <a:solidFill>
              <a:srgbClr val="FFC72C"/>
            </a:solidFill>
            <a:prstDash val="solid"/>
          </a:ln>
        </p:spPr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3513" y="1791044"/>
            <a:ext cx="3000375" cy="30003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696655"/>
            <a:ext cx="5229225" cy="880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8000"/>
              </a:lnSpc>
              <a:buNone/>
            </a:pP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BURGER KING:</a:t>
            </a: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
</a:t>
            </a: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GRELHADO NO FOGO</a:t>
            </a:r>
            <a:endParaRPr lang="en-US" sz="2850" dirty="0"/>
          </a:p>
        </p:txBody>
      </p:sp>
      <p:sp>
        <p:nvSpPr>
          <p:cNvPr id="4" name="Shape 1"/>
          <p:cNvSpPr/>
          <p:nvPr/>
        </p:nvSpPr>
        <p:spPr>
          <a:xfrm>
            <a:off x="428625" y="1862482"/>
            <a:ext cx="4859173" cy="351830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428625" y="1862482"/>
            <a:ext cx="71438" cy="351830"/>
          </a:xfrm>
          <a:prstGeom prst="rect">
            <a:avLst/>
          </a:prstGeom>
          <a:solidFill>
            <a:srgbClr val="E31837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1949993"/>
            <a:ext cx="150019" cy="171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64394" y="1968382"/>
            <a:ext cx="3814763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Diferencial competitivo: Carne 100% bovina grelhada na chama (Flame-Grilled).</a:t>
            </a:r>
            <a:endParaRPr lang="en-US" sz="700" dirty="0"/>
          </a:p>
        </p:txBody>
      </p:sp>
      <p:sp>
        <p:nvSpPr>
          <p:cNvPr id="8" name="Shape 4"/>
          <p:cNvSpPr/>
          <p:nvPr/>
        </p:nvSpPr>
        <p:spPr>
          <a:xfrm>
            <a:off x="428625" y="2300036"/>
            <a:ext cx="4859173" cy="351830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9" name="Shape 5"/>
          <p:cNvSpPr/>
          <p:nvPr/>
        </p:nvSpPr>
        <p:spPr>
          <a:xfrm>
            <a:off x="428625" y="2300036"/>
            <a:ext cx="71438" cy="351830"/>
          </a:xfrm>
          <a:prstGeom prst="rect">
            <a:avLst/>
          </a:prstGeom>
          <a:solidFill>
            <a:srgbClr val="E31837"/>
          </a:solidFill>
          <a:ln/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" y="2387547"/>
            <a:ext cx="171450" cy="17145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85825" y="2405937"/>
            <a:ext cx="3502223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Marketing ousado e focado em personalização total ("Have it your way").</a:t>
            </a:r>
            <a:endParaRPr lang="en-US" sz="700" dirty="0"/>
          </a:p>
        </p:txBody>
      </p:sp>
      <p:sp>
        <p:nvSpPr>
          <p:cNvPr id="12" name="Shape 7"/>
          <p:cNvSpPr/>
          <p:nvPr/>
        </p:nvSpPr>
        <p:spPr>
          <a:xfrm>
            <a:off x="428625" y="2737591"/>
            <a:ext cx="4859173" cy="351830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3" name="Shape 8"/>
          <p:cNvSpPr/>
          <p:nvPr/>
        </p:nvSpPr>
        <p:spPr>
          <a:xfrm>
            <a:off x="428625" y="2737591"/>
            <a:ext cx="71438" cy="351830"/>
          </a:xfrm>
          <a:prstGeom prst="rect">
            <a:avLst/>
          </a:prstGeom>
          <a:solidFill>
            <a:srgbClr val="E31837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2825102"/>
            <a:ext cx="171450" cy="17145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85825" y="2843492"/>
            <a:ext cx="3836194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Expansão agressiva no mercado brasileiro com foco no público jovem e urbano.</a:t>
            </a:r>
            <a:endParaRPr lang="en-US" sz="700" dirty="0"/>
          </a:p>
        </p:txBody>
      </p:sp>
      <p:sp>
        <p:nvSpPr>
          <p:cNvPr id="16" name="Shape 10"/>
          <p:cNvSpPr/>
          <p:nvPr/>
        </p:nvSpPr>
        <p:spPr>
          <a:xfrm>
            <a:off x="428625" y="3175146"/>
            <a:ext cx="4859173" cy="351830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7" name="Shape 11"/>
          <p:cNvSpPr/>
          <p:nvPr/>
        </p:nvSpPr>
        <p:spPr>
          <a:xfrm>
            <a:off x="428625" y="3175146"/>
            <a:ext cx="71438" cy="351830"/>
          </a:xfrm>
          <a:prstGeom prst="rect">
            <a:avLst/>
          </a:prstGeom>
          <a:solidFill>
            <a:srgbClr val="E31837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75" y="3262657"/>
            <a:ext cx="150019" cy="17145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64394" y="3281046"/>
            <a:ext cx="3393281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Inovação constante no cardápio de sobremesas e parcerias exclusivas.</a:t>
            </a:r>
            <a:endParaRPr lang="en-US" sz="700" dirty="0"/>
          </a:p>
        </p:txBody>
      </p:sp>
      <p:sp>
        <p:nvSpPr>
          <p:cNvPr id="20" name="Shape 13"/>
          <p:cNvSpPr/>
          <p:nvPr/>
        </p:nvSpPr>
        <p:spPr>
          <a:xfrm rot="180000">
            <a:off x="5900738" y="107156"/>
            <a:ext cx="3000375" cy="3000375"/>
          </a:xfrm>
          <a:prstGeom prst="rect">
            <a:avLst/>
          </a:prstGeom>
          <a:solidFill>
            <a:srgbClr val="000000">
              <a:alpha val="0"/>
            </a:srgbClr>
          </a:solidFill>
          <a:ln w="109728">
            <a:solidFill>
              <a:srgbClr val="FFC72C"/>
            </a:solidFill>
            <a:prstDash val="solid"/>
          </a:ln>
        </p:spPr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0000">
            <a:off x="5900737" y="0"/>
            <a:ext cx="3000375" cy="30003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 rot="900000">
            <a:off x="7865269" y="707231"/>
            <a:ext cx="571500" cy="571500"/>
          </a:xfrm>
          <a:prstGeom prst="ellipse">
            <a:avLst/>
          </a:prstGeom>
          <a:solidFill>
            <a:srgbClr val="27251F"/>
          </a:solidFill>
          <a:ln w="27432">
            <a:solidFill>
              <a:srgbClr val="FFC72C"/>
            </a:solidFill>
            <a:prstDash val="dash"/>
          </a:ln>
        </p:spPr>
      </p:sp>
      <p:sp>
        <p:nvSpPr>
          <p:cNvPr id="4" name="Text 1"/>
          <p:cNvSpPr/>
          <p:nvPr/>
        </p:nvSpPr>
        <p:spPr>
          <a:xfrm rot="900000">
            <a:off x="7822048" y="861075"/>
            <a:ext cx="330399" cy="1035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SABOR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 rot="900000">
            <a:off x="8140032" y="955371"/>
            <a:ext cx="398264" cy="1035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ICÔNICO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0" y="696655"/>
            <a:ext cx="9144000" cy="44003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ITENS ICÔNICOS DO MENU</a:t>
            </a:r>
            <a:endParaRPr lang="en-US" sz="2850" dirty="0"/>
          </a:p>
        </p:txBody>
      </p:sp>
      <p:sp>
        <p:nvSpPr>
          <p:cNvPr id="7" name="Shape 4"/>
          <p:cNvSpPr/>
          <p:nvPr/>
        </p:nvSpPr>
        <p:spPr>
          <a:xfrm>
            <a:off x="285750" y="2133247"/>
            <a:ext cx="2536031" cy="717947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8" name="Text 5"/>
          <p:cNvSpPr/>
          <p:nvPr/>
        </p:nvSpPr>
        <p:spPr>
          <a:xfrm>
            <a:off x="464344" y="2240403"/>
            <a:ext cx="2178844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3183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HAMBÚRGUERES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464344" y="2447572"/>
            <a:ext cx="1903809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A estrela principal, variando do clássico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464344" y="2602948"/>
            <a:ext cx="2152055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cheeseburger às opções artesanais gourmet.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285750" y="2994068"/>
            <a:ext cx="2536031" cy="717947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2" name="Text 9"/>
          <p:cNvSpPr/>
          <p:nvPr/>
        </p:nvSpPr>
        <p:spPr>
          <a:xfrm>
            <a:off x="464344" y="3101225"/>
            <a:ext cx="2178844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3183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ACOMPANHAMENTOS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464344" y="3308393"/>
            <a:ext cx="2119908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Batatas fritas crocantes e nuggets dourados</a:t>
            </a:r>
            <a:endParaRPr lang="en-US" sz="700" dirty="0"/>
          </a:p>
        </p:txBody>
      </p:sp>
      <p:sp>
        <p:nvSpPr>
          <p:cNvPr id="14" name="Text 11"/>
          <p:cNvSpPr/>
          <p:nvPr/>
        </p:nvSpPr>
        <p:spPr>
          <a:xfrm>
            <a:off x="464344" y="3463770"/>
            <a:ext cx="1875234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que são indispensáveis na experiência.</a:t>
            </a:r>
            <a:endParaRPr lang="en-US" sz="700" dirty="0"/>
          </a:p>
        </p:txBody>
      </p:sp>
      <p:sp>
        <p:nvSpPr>
          <p:cNvPr id="15" name="Shape 12"/>
          <p:cNvSpPr/>
          <p:nvPr/>
        </p:nvSpPr>
        <p:spPr>
          <a:xfrm>
            <a:off x="3000375" y="1351006"/>
            <a:ext cx="3143250" cy="3143250"/>
          </a:xfrm>
          <a:prstGeom prst="ellipse">
            <a:avLst/>
          </a:prstGeom>
          <a:solidFill>
            <a:srgbClr val="FFC72C"/>
          </a:solidFill>
          <a:ln w="73152">
            <a:solidFill>
              <a:srgbClr val="FFFFFF"/>
            </a:solidFill>
            <a:prstDash val="solid"/>
          </a:ln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0" y="1422443"/>
            <a:ext cx="2857500" cy="2857500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6322219" y="1984121"/>
            <a:ext cx="2536031" cy="717947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8" name="Text 14"/>
          <p:cNvSpPr/>
          <p:nvPr/>
        </p:nvSpPr>
        <p:spPr>
          <a:xfrm>
            <a:off x="6500813" y="2091277"/>
            <a:ext cx="2178844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3183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BEBIDAS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6500813" y="2298446"/>
            <a:ext cx="1698427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Refrigerantes gelados e milkshakes</a:t>
            </a:r>
            <a:endParaRPr lang="en-US" sz="700" dirty="0"/>
          </a:p>
        </p:txBody>
      </p:sp>
      <p:sp>
        <p:nvSpPr>
          <p:cNvPr id="20" name="Text 16"/>
          <p:cNvSpPr/>
          <p:nvPr/>
        </p:nvSpPr>
        <p:spPr>
          <a:xfrm>
            <a:off x="6500813" y="2453822"/>
            <a:ext cx="2132409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cremosos que equilibram o paladar salgado.</a:t>
            </a:r>
            <a:endParaRPr lang="en-US" sz="700" dirty="0"/>
          </a:p>
        </p:txBody>
      </p:sp>
      <p:sp>
        <p:nvSpPr>
          <p:cNvPr id="21" name="Shape 17"/>
          <p:cNvSpPr/>
          <p:nvPr/>
        </p:nvSpPr>
        <p:spPr>
          <a:xfrm>
            <a:off x="6322219" y="2844943"/>
            <a:ext cx="2536031" cy="873323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Text 18"/>
          <p:cNvSpPr/>
          <p:nvPr/>
        </p:nvSpPr>
        <p:spPr>
          <a:xfrm>
            <a:off x="6500813" y="2952099"/>
            <a:ext cx="2178844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3183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COMBOS</a:t>
            </a:r>
            <a:endParaRPr lang="en-US" sz="900" dirty="0"/>
          </a:p>
        </p:txBody>
      </p:sp>
      <p:sp>
        <p:nvSpPr>
          <p:cNvPr id="23" name="Text 19"/>
          <p:cNvSpPr/>
          <p:nvPr/>
        </p:nvSpPr>
        <p:spPr>
          <a:xfrm>
            <a:off x="6500813" y="3159268"/>
            <a:ext cx="1546622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Estratégia de venda que oferece</a:t>
            </a:r>
            <a:endParaRPr lang="en-US" sz="700" dirty="0"/>
          </a:p>
        </p:txBody>
      </p:sp>
      <p:sp>
        <p:nvSpPr>
          <p:cNvPr id="24" name="Text 20"/>
          <p:cNvSpPr/>
          <p:nvPr/>
        </p:nvSpPr>
        <p:spPr>
          <a:xfrm>
            <a:off x="6500813" y="3314644"/>
            <a:ext cx="2048470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conveniência e aumenta o valor percebido</a:t>
            </a:r>
            <a:endParaRPr lang="en-US" sz="700" dirty="0"/>
          </a:p>
        </p:txBody>
      </p:sp>
      <p:sp>
        <p:nvSpPr>
          <p:cNvPr id="25" name="Text 21"/>
          <p:cNvSpPr/>
          <p:nvPr/>
        </p:nvSpPr>
        <p:spPr>
          <a:xfrm>
            <a:off x="6500813" y="3470021"/>
            <a:ext cx="587573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pelo cliente.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677512"/>
            <a:ext cx="4793456" cy="8172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8000"/>
              </a:lnSpc>
              <a:buNone/>
            </a:pPr>
            <a:r>
              <a:rPr lang="en-US" sz="26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DESIGN E</a:t>
            </a:r>
            <a:r>
              <a:rPr lang="en-US" sz="26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
</a:t>
            </a:r>
            <a:r>
              <a:rPr lang="en-US" sz="26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EXPERIÊNCIA</a:t>
            </a:r>
            <a:endParaRPr lang="en-US" sz="2650" dirty="0"/>
          </a:p>
        </p:txBody>
      </p:sp>
      <p:sp>
        <p:nvSpPr>
          <p:cNvPr id="4" name="Shape 1"/>
          <p:cNvSpPr/>
          <p:nvPr/>
        </p:nvSpPr>
        <p:spPr>
          <a:xfrm>
            <a:off x="428625" y="1709058"/>
            <a:ext cx="4671287" cy="311451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785813" y="1794783"/>
            <a:ext cx="3807619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Design de interiores minimalista e "instagramável" para atrair o público jovem.</a:t>
            </a:r>
            <a:endParaRPr lang="en-US" sz="700" dirty="0"/>
          </a:p>
        </p:txBody>
      </p:sp>
      <p:sp>
        <p:nvSpPr>
          <p:cNvPr id="6" name="Shape 3"/>
          <p:cNvSpPr/>
          <p:nvPr/>
        </p:nvSpPr>
        <p:spPr>
          <a:xfrm>
            <a:off x="428625" y="2127665"/>
            <a:ext cx="4671287" cy="311451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7" name="Text 4"/>
          <p:cNvSpPr/>
          <p:nvPr/>
        </p:nvSpPr>
        <p:spPr>
          <a:xfrm>
            <a:off x="785813" y="2213390"/>
            <a:ext cx="3309342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Integração total com aplicativos e sistemas de delivery ultra-rápidos.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428625" y="2546272"/>
            <a:ext cx="4671287" cy="311451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785813" y="2631997"/>
            <a:ext cx="3946922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Cozinhas inteligentes automatizadas para redução de desperdício e erro humano.</a:t>
            </a:r>
            <a:endParaRPr lang="en-US" sz="700" dirty="0"/>
          </a:p>
        </p:txBody>
      </p:sp>
      <p:sp>
        <p:nvSpPr>
          <p:cNvPr id="10" name="Shape 7"/>
          <p:cNvSpPr/>
          <p:nvPr/>
        </p:nvSpPr>
        <p:spPr>
          <a:xfrm>
            <a:off x="428625" y="2964879"/>
            <a:ext cx="4671287" cy="311451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1" name="Text 8"/>
          <p:cNvSpPr/>
          <p:nvPr/>
        </p:nvSpPr>
        <p:spPr>
          <a:xfrm>
            <a:off x="785813" y="3050604"/>
            <a:ext cx="3629025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Espaços híbridos que equilibram a rapidez do balcão com o conforto visual.</a:t>
            </a:r>
            <a:endParaRPr lang="en-US" sz="700" dirty="0"/>
          </a:p>
        </p:txBody>
      </p:sp>
      <p:sp>
        <p:nvSpPr>
          <p:cNvPr id="12" name="Shape 9"/>
          <p:cNvSpPr/>
          <p:nvPr/>
        </p:nvSpPr>
        <p:spPr>
          <a:xfrm>
            <a:off x="5222081" y="0"/>
            <a:ext cx="3921919" cy="5143500"/>
          </a:xfrm>
          <a:prstGeom prst="rect">
            <a:avLst/>
          </a:prstGeom>
          <a:solidFill>
            <a:srgbClr val="FFC72C"/>
          </a:solidFill>
          <a:ln/>
        </p:spPr>
      </p:sp>
      <p:sp>
        <p:nvSpPr>
          <p:cNvPr id="13" name="Shape 10"/>
          <p:cNvSpPr/>
          <p:nvPr/>
        </p:nvSpPr>
        <p:spPr>
          <a:xfrm rot="300000">
            <a:off x="7684889" y="357188"/>
            <a:ext cx="1030486" cy="157163"/>
          </a:xfrm>
          <a:prstGeom prst="rect">
            <a:avLst/>
          </a:prstGeom>
          <a:solidFill>
            <a:srgbClr val="27251F"/>
          </a:solidFill>
          <a:ln/>
        </p:spPr>
      </p:sp>
      <p:sp>
        <p:nvSpPr>
          <p:cNvPr id="14" name="Text 11"/>
          <p:cNvSpPr/>
          <p:nvPr/>
        </p:nvSpPr>
        <p:spPr>
          <a:xfrm rot="300000">
            <a:off x="7542014" y="285750"/>
            <a:ext cx="1316236" cy="300037"/>
          </a:xfrm>
          <a:prstGeom prst="rect">
            <a:avLst/>
          </a:prstGeom>
          <a:noFill/>
          <a:ln/>
        </p:spPr>
        <p:txBody>
          <a:bodyPr wrap="square" lIns="170053" tIns="85090" rIns="170053" bIns="8509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MODERN TECH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397103" y="357188"/>
            <a:ext cx="3571875" cy="4429125"/>
          </a:xfrm>
          <a:prstGeom prst="rect">
            <a:avLst/>
          </a:prstGeom>
          <a:solidFill>
            <a:srgbClr val="000000">
              <a:alpha val="0"/>
            </a:srgbClr>
          </a:solidFill>
          <a:ln w="73152">
            <a:solidFill>
              <a:srgbClr val="FFFFFF"/>
            </a:solidFill>
            <a:prstDash val="solid"/>
          </a:ln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541" y="428625"/>
            <a:ext cx="3429000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696655"/>
            <a:ext cx="8229600" cy="880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8000"/>
              </a:lnSpc>
              <a:buNone/>
            </a:pP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O FUTURO DA</a:t>
            </a: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
</a:t>
            </a:r>
            <a:r>
              <a:rPr lang="en-US" sz="285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ALIMENTAÇÃO RÁPIDA</a:t>
            </a:r>
            <a:endParaRPr lang="en-US" sz="2850" dirty="0"/>
          </a:p>
        </p:txBody>
      </p:sp>
      <p:sp>
        <p:nvSpPr>
          <p:cNvPr id="4" name="Shape 1"/>
          <p:cNvSpPr/>
          <p:nvPr/>
        </p:nvSpPr>
        <p:spPr>
          <a:xfrm>
            <a:off x="571500" y="1862482"/>
            <a:ext cx="4286250" cy="494314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785813" y="1984623"/>
            <a:ext cx="250031" cy="250031"/>
          </a:xfrm>
          <a:prstGeom prst="ellipse">
            <a:avLst/>
          </a:prstGeom>
          <a:solidFill>
            <a:srgbClr val="FFC72C"/>
          </a:solidFill>
          <a:ln/>
        </p:spPr>
      </p:sp>
      <p:sp>
        <p:nvSpPr>
          <p:cNvPr id="6" name="Text 3"/>
          <p:cNvSpPr/>
          <p:nvPr/>
        </p:nvSpPr>
        <p:spPr>
          <a:xfrm>
            <a:off x="785813" y="1984623"/>
            <a:ext cx="250031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&gt;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78719" y="1969638"/>
            <a:ext cx="3464719" cy="28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Crescimento massivo do mercado de proteínas vegetais (Plant-based) e opções veganas.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571500" y="2499671"/>
            <a:ext cx="4286250" cy="494314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785813" y="2621812"/>
            <a:ext cx="250031" cy="250031"/>
          </a:xfrm>
          <a:prstGeom prst="ellipse">
            <a:avLst/>
          </a:prstGeom>
          <a:solidFill>
            <a:srgbClr val="FFC72C"/>
          </a:solidFill>
          <a:ln/>
        </p:spPr>
      </p:sp>
      <p:sp>
        <p:nvSpPr>
          <p:cNvPr id="10" name="Text 7"/>
          <p:cNvSpPr/>
          <p:nvPr/>
        </p:nvSpPr>
        <p:spPr>
          <a:xfrm>
            <a:off x="785813" y="2621812"/>
            <a:ext cx="250031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&gt;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178719" y="2606827"/>
            <a:ext cx="3464719" cy="28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Uso de embalagens 100% biodegradáveis e eliminação total de plásticos de uso único.</a:t>
            </a:r>
            <a:endParaRPr lang="en-US" sz="700" dirty="0"/>
          </a:p>
        </p:txBody>
      </p:sp>
      <p:sp>
        <p:nvSpPr>
          <p:cNvPr id="12" name="Shape 9"/>
          <p:cNvSpPr/>
          <p:nvPr/>
        </p:nvSpPr>
        <p:spPr>
          <a:xfrm>
            <a:off x="571500" y="3136860"/>
            <a:ext cx="4286250" cy="494314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785813" y="3259001"/>
            <a:ext cx="250031" cy="250031"/>
          </a:xfrm>
          <a:prstGeom prst="ellipse">
            <a:avLst/>
          </a:prstGeom>
          <a:solidFill>
            <a:srgbClr val="FFC72C"/>
          </a:solidFill>
          <a:ln/>
        </p:spPr>
      </p:sp>
      <p:sp>
        <p:nvSpPr>
          <p:cNvPr id="14" name="Text 11"/>
          <p:cNvSpPr/>
          <p:nvPr/>
        </p:nvSpPr>
        <p:spPr>
          <a:xfrm>
            <a:off x="785813" y="3259001"/>
            <a:ext cx="250031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&gt;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178719" y="3244016"/>
            <a:ext cx="3464719" cy="28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Personalização extrema do menu através de algoritmos de Inteligência Artificial.</a:t>
            </a:r>
            <a:endParaRPr lang="en-US" sz="700" dirty="0"/>
          </a:p>
        </p:txBody>
      </p:sp>
      <p:sp>
        <p:nvSpPr>
          <p:cNvPr id="16" name="Shape 13"/>
          <p:cNvSpPr/>
          <p:nvPr/>
        </p:nvSpPr>
        <p:spPr>
          <a:xfrm>
            <a:off x="571500" y="3774049"/>
            <a:ext cx="4286250" cy="494314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7" name="Shape 14"/>
          <p:cNvSpPr/>
          <p:nvPr/>
        </p:nvSpPr>
        <p:spPr>
          <a:xfrm>
            <a:off x="785813" y="3896190"/>
            <a:ext cx="250031" cy="250031"/>
          </a:xfrm>
          <a:prstGeom prst="ellipse">
            <a:avLst/>
          </a:prstGeom>
          <a:solidFill>
            <a:srgbClr val="FFC72C"/>
          </a:solidFill>
          <a:ln/>
        </p:spPr>
      </p:sp>
      <p:sp>
        <p:nvSpPr>
          <p:cNvPr id="18" name="Text 15"/>
          <p:cNvSpPr/>
          <p:nvPr/>
        </p:nvSpPr>
        <p:spPr>
          <a:xfrm>
            <a:off x="785813" y="3896190"/>
            <a:ext cx="250031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&gt;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178719" y="3881205"/>
            <a:ext cx="3464719" cy="28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Foco em transparência e ingredientes de origem local para reduzir a pegada de carbono.</a:t>
            </a:r>
            <a:endParaRPr lang="en-US" sz="700" dirty="0"/>
          </a:p>
        </p:txBody>
      </p:sp>
      <p:sp>
        <p:nvSpPr>
          <p:cNvPr id="20" name="Shape 17"/>
          <p:cNvSpPr/>
          <p:nvPr/>
        </p:nvSpPr>
        <p:spPr>
          <a:xfrm>
            <a:off x="5250656" y="1862482"/>
            <a:ext cx="3143250" cy="3143250"/>
          </a:xfrm>
          <a:prstGeom prst="rect">
            <a:avLst/>
          </a:prstGeom>
          <a:solidFill>
            <a:srgbClr val="000000">
              <a:alpha val="0"/>
            </a:srgbClr>
          </a:solidFill>
          <a:ln w="73152">
            <a:solidFill>
              <a:srgbClr val="FFC72C"/>
            </a:solidFill>
            <a:prstDash val="solid"/>
          </a:ln>
        </p:spPr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094" y="1862482"/>
            <a:ext cx="3000375" cy="30003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715798"/>
            <a:ext cx="8229600" cy="4714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3100" b="1" dirty="0">
                <a:solidFill>
                  <a:srgbClr val="FFC72C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IMPACTO SOCIAL E ECONÔMICO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685800" y="1473036"/>
            <a:ext cx="7772400" cy="685800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971550" y="1615911"/>
            <a:ext cx="400050" cy="400050"/>
          </a:xfrm>
          <a:prstGeom prst="ellipse">
            <a:avLst/>
          </a:prstGeom>
          <a:solidFill>
            <a:srgbClr val="FFC72C"/>
          </a:solidFill>
          <a:ln w="18288">
            <a:solidFill>
              <a:srgbClr val="E3183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71550" y="1615911"/>
            <a:ext cx="400050" cy="4000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318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01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543050" y="1631621"/>
            <a:ext cx="5041702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3183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GERAÇÃO DE EMPREGOS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543050" y="1817359"/>
            <a:ext cx="5041702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Principal porta de entrada para o mercado de trabalho formal para milhões de jovens em todo o mundo.</a:t>
            </a:r>
            <a:endParaRPr lang="en-US" sz="700" dirty="0"/>
          </a:p>
        </p:txBody>
      </p:sp>
      <p:sp>
        <p:nvSpPr>
          <p:cNvPr id="9" name="Shape 6"/>
          <p:cNvSpPr/>
          <p:nvPr/>
        </p:nvSpPr>
        <p:spPr>
          <a:xfrm>
            <a:off x="685800" y="2258848"/>
            <a:ext cx="7772400" cy="685800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0" name="Shape 7"/>
          <p:cNvSpPr/>
          <p:nvPr/>
        </p:nvSpPr>
        <p:spPr>
          <a:xfrm>
            <a:off x="971550" y="2401723"/>
            <a:ext cx="400050" cy="400050"/>
          </a:xfrm>
          <a:prstGeom prst="ellipse">
            <a:avLst/>
          </a:prstGeom>
          <a:solidFill>
            <a:srgbClr val="FFC72C"/>
          </a:solidFill>
          <a:ln w="18288">
            <a:solidFill>
              <a:srgbClr val="E3183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71550" y="2401723"/>
            <a:ext cx="400050" cy="4000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318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02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543050" y="2417434"/>
            <a:ext cx="5152430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3183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CADEIA DE SUPRIMENTOS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543050" y="2603171"/>
            <a:ext cx="5152430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Forte impacto na economia agrícola local, movimentando bilhões em insumos como carne, leite e vegetais.</a:t>
            </a:r>
            <a:endParaRPr lang="en-US" sz="700" dirty="0"/>
          </a:p>
        </p:txBody>
      </p:sp>
      <p:sp>
        <p:nvSpPr>
          <p:cNvPr id="14" name="Shape 11"/>
          <p:cNvSpPr/>
          <p:nvPr/>
        </p:nvSpPr>
        <p:spPr>
          <a:xfrm>
            <a:off x="685800" y="3044661"/>
            <a:ext cx="7772400" cy="685800"/>
          </a:xfrm>
          <a:prstGeom prst="roundRect">
            <a:avLst/>
          </a:prstGeom>
          <a:solidFill>
            <a:srgbClr val="FFFFFF"/>
          </a:solidFill>
          <a:ln/>
        </p:spPr>
      </p:sp>
      <p:sp>
        <p:nvSpPr>
          <p:cNvPr id="15" name="Shape 12"/>
          <p:cNvSpPr/>
          <p:nvPr/>
        </p:nvSpPr>
        <p:spPr>
          <a:xfrm>
            <a:off x="971550" y="3187536"/>
            <a:ext cx="400050" cy="400050"/>
          </a:xfrm>
          <a:prstGeom prst="ellipse">
            <a:avLst/>
          </a:prstGeom>
          <a:solidFill>
            <a:srgbClr val="FFC72C"/>
          </a:solidFill>
          <a:ln w="18288">
            <a:solidFill>
              <a:srgbClr val="E3183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71550" y="3187536"/>
            <a:ext cx="400050" cy="4000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318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03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543050" y="3203246"/>
            <a:ext cx="5186363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3183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RESPONSABILIDADE SOCIAL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543050" y="3388984"/>
            <a:ext cx="5186363" cy="1400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b="1" dirty="0">
                <a:solidFill>
                  <a:srgbClr val="27251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Investimento em projetos comunitários, sustentabilidade e programas de treinamento e gestão de carreira.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2026-07-04T15:37:30Z</dcterms:created>
  <dcterms:modified xsi:type="dcterms:W3CDTF">2026-07-04T15:37:30Z</dcterms:modified>
</cp:coreProperties>
</file>